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80" r:id="rId2"/>
    <p:sldId id="306" r:id="rId3"/>
    <p:sldId id="317" r:id="rId4"/>
    <p:sldId id="318" r:id="rId5"/>
    <p:sldId id="319" r:id="rId6"/>
    <p:sldId id="325" r:id="rId7"/>
    <p:sldId id="321" r:id="rId8"/>
    <p:sldId id="326" r:id="rId9"/>
    <p:sldId id="327" r:id="rId10"/>
    <p:sldId id="304" r:id="rId11"/>
    <p:sldId id="320" r:id="rId12"/>
    <p:sldId id="328" r:id="rId13"/>
    <p:sldId id="324" r:id="rId14"/>
    <p:sldId id="283" r:id="rId15"/>
    <p:sldId id="305" r:id="rId16"/>
    <p:sldId id="323" r:id="rId17"/>
    <p:sldId id="300" r:id="rId18"/>
  </p:sldIdLst>
  <p:sldSz cx="12192000" cy="6858000"/>
  <p:notesSz cx="6858000" cy="9144000"/>
  <p:embeddedFontLst>
    <p:embeddedFont>
      <p:font typeface="思源黑体 CN Light" panose="02010600030101010101" charset="-122"/>
      <p:regular r:id="rId20"/>
    </p:embeddedFont>
    <p:embeddedFont>
      <p:font typeface="思源黑体 CN Medium" panose="02010600030101010101" charset="-122"/>
      <p:regular r:id="rId21"/>
    </p:embeddedFont>
    <p:embeddedFont>
      <p:font typeface="Noto Sans SC" panose="020B0200000000000000" pitchFamily="34" charset="-122"/>
      <p:regular r:id="rId22"/>
      <p:bold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13:12:03.4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 1606 24575,'-4'-82'0,"-21"-116"0,7 74 0,11 65 0,-15-197 0,24-64 0,-1 304 0,0-1 0,2 1 0,0-1 0,1 1 0,1 0 0,0 1 0,1-1 0,14-26 0,45-108 0,-63 147 0,0-1 0,0 1 0,0 0 0,0 0 0,1 0 0,-1 0 0,1 0 0,0 1 0,0-1 0,0 1 0,0 0 0,0 0 0,0 0 0,1 0 0,-1 0 0,1 1 0,4-2 0,7-1 0,0 0 0,0 1 0,16-1 0,-5 1 0,46-9 0,-27 4 0,0 2 0,47-1 0,28 6 0,180 4 0,-193 9 0,-63-5 0,48 0 0,1172-7 0,-578-1 0,2293 1 0,-2507-36 0,-323 20 0,101-15 0,84-7 0,-135 21 0,404-20 0,1331 37 0,-831 1 0,-1007-1 0,135 2 0,-181 1 0,0 3 0,78 18 0,167 58 0,-289-79 0,1-1 0,-1 1 0,-1 0 0,1 0 0,0 1 0,-1-1 0,0 1 0,1 0 0,-2 1 0,1-1 0,0 1 0,-1 0 0,6 9 0,2 5 0,-2 0 0,15 36 0,0 0 0,19 48 0,-25-53 0,31 40 0,-47-82 0,7 13 0,-2 1 0,0 0 0,-1 1 0,-1 0 0,-1 0 0,3 35 0,-9 260 0,-1-299 0,-1 0 0,-1 0 0,0 0 0,-1 0 0,-1-1 0,-1 1 0,0-2 0,-2 1 0,-13 22 0,-12 8 0,-67 78 0,94-118 0,-50 63 0,41-48 0,-1-2 0,0 0 0,-2-1 0,-1 0 0,-42 31 0,14-19 0,5-2 0,-69 34 0,56-36 0,11-5 0,-61 21 0,-184 61 0,137-48 0,99-37 0,-7 3 0,0-2 0,-95 18 0,-191 33 0,42-7 0,-552 57 0,115-78 0,-3-43 0,333-3 0,-32-16 0,1-22 0,114 15 0,204 17 0,-528-2 0,405 11 0,-253-26 0,2 0 0,345 26 0,-294-10 0,-2-8 0,246 6 0,38 0 0,-132-5 0,134 6 0,-209-38 0,-9-1 0,321 45 0,-113-23 0,-186-60 0,290 68 0,3 3 0,0-4 0,-115-51 0,30 6 0,139 57 0,0 0 0,0-1 0,0-1 0,1 0 0,-12-14 0,-22-17 0,15 23-1365,15 13-5461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13:12:09.9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1630 3158 24575,'-135'1'0,"-155"-3"0,231-1 0,0-3 0,1-2 0,0-3 0,1-3 0,-99-36 0,122 35 0,0-2 0,1-1 0,0-1 0,2-2 0,0-1 0,2-2 0,0 0 0,2-2 0,-42-51 0,35 33 0,2-2 0,2-1 0,2-1 0,2-1 0,-37-102 0,38 74 0,-14-83 0,-4-83 0,30 164 0,3 19 0,-33-218 0,22-1 0,23-35 0,1 276 0,2-1 0,1 1 0,2 0 0,2 1 0,1 0 0,2 0 0,2 1 0,1 1 0,1 0 0,2 2 0,35-46 0,-37 58 0,1 2 0,0 0 0,2 0 0,0 2 0,1 1 0,1 1 0,0 0 0,2 2 0,-1 0 0,31-11 0,28-5 0,152-34 0,-160 45 0,88-21 0,322-34 0,-376 65 0,575-15 0,-630 26 0,0 3 0,60 15 0,100 36 0,-126-33 0,15 6 0,-2 4 0,-1 5 0,124 67 0,-201-93 0,0 1 0,-1 1 0,-1 1 0,0 1 0,-2 1 0,0 0 0,-1 1 0,23 34 0,2 13 0,50 104 0,-36-61 0,-40-79 0,0 1 0,-2 0 0,-2 1 0,0 1 0,-3 0 0,0 0 0,-2 1 0,-2 0 0,-1 0 0,-1 38 0,-3-59 0,-5 89 0,4-89 0,-2 0 0,0 0 0,0-1 0,-1 1 0,-10 20 0,-29 45 0,-55 75 0,68-109 0,-222 308 0,200-286 0,-3-3 0,-2-2 0,-95 78 0,108-107 0,-3-2 0,0-3 0,-74 32 0,27-13 0,16-10 0,-92 28 0,14-6 0,-163 65 0,244-97 0,-118 24 0,74-21 0,32-2 0,-24 6 0,-14 4 0,22-5 0,32-16 0,21-5 0,-58 21 0,60-16-1365,27-11-5461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4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4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B2050-2502-7BA8-1DC2-F9341B63C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13A2B5-8C29-2C8D-23F2-E0268AE445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28A9B3-3911-1819-F08E-BCACBCD3473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61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BFDBB-1F4F-1D96-F97E-7BD1D2D70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2A4B05-E816-6982-D51A-2A5C0454D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0AD6DB-105E-F8DB-3FD5-DA21D8DD0C3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669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1594C-21D3-5218-7181-C5BBAB11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BEFAF8-E695-6FFD-346F-580F8F494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3184C4-16AE-54CF-833E-A181BA6C650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9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4903A-1194-FAC0-2171-C8897B4D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0F2BEB-098A-3DF2-611E-2E1E5C5CB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9C907A-581D-429C-7089-A51F397AC14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035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BC448-1F4E-B82B-B06B-DF8EA4219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4F84D22-B69C-073B-8392-3AF8A382F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07EE0C-6D78-4DC6-CD78-CD41448BCBA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16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C97A6-E6C3-B035-76FB-1F8BBF532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EA6A7A-4AD1-399E-B542-2B8172C31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B9D39A-06A2-AF44-6754-1EBCD3CFC2C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10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7669B-70AC-4387-510D-562B42CBF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34A6EE-0F1F-8888-3432-74B58960F9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AD72D6-7170-AE65-D260-87EFEAA4672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492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CCD57-00E1-D6AF-B4FF-488B6A08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7DDB1-BC30-C254-420D-BCB102BBED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B46178-EE1A-F43D-0C68-266E945BF29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108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4E1F8-0D9A-19E8-EEC9-BBFE2F023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2C68BB-D361-1005-3064-7A371E263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98D5D9-E703-0A53-0FEC-9EF0EEAFDE0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47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6545-4ED8-99C9-11B6-0F7CDF4A0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69F96E-CE19-A895-C515-5EB3281660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07A64C-ECCE-BB60-DDE6-EF31B419124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327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9796-A368-F15F-E9C6-15F1DF3EA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D05B94-C16A-6004-34D9-AB689B74A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6BDCD9-0748-D90A-515E-50C1C5C684D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33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9B194-BC1D-67E6-30FE-84FCFCEE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62FA4B-0F35-73B5-A56C-375A26121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5662C4-803F-59FB-5A28-5842FB85804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70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>
            <p:ph type="title"/>
          </p:nvPr>
        </p:nvSpPr>
        <p:spPr>
          <a:xfrm>
            <a:off x="838200" y="1609450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2025/12/2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8" name="矩形 11"/>
          <p:cNvSpPr/>
          <p:nvPr userDrawn="1"/>
        </p:nvSpPr>
        <p:spPr>
          <a:xfrm rot="5400000">
            <a:off x="-301489" y="301488"/>
            <a:ext cx="808383" cy="205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2025/12/2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ED00F14E-286B-4D3B-8FE9-DD12097888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1" name="矩形 6"/>
          <p:cNvSpPr/>
          <p:nvPr userDrawn="1"/>
        </p:nvSpPr>
        <p:spPr>
          <a:xfrm>
            <a:off x="205410" y="-1"/>
            <a:ext cx="11986592" cy="8118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2097152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409" y="10628"/>
            <a:ext cx="2752725" cy="790575"/>
          </a:xfrm>
          <a:prstGeom prst="rect">
            <a:avLst/>
          </a:prstGeom>
        </p:spPr>
      </p:pic>
      <p:sp>
        <p:nvSpPr>
          <p:cNvPr id="1048582" name="矩形 9"/>
          <p:cNvSpPr/>
          <p:nvPr userDrawn="1"/>
        </p:nvSpPr>
        <p:spPr>
          <a:xfrm rot="5400000">
            <a:off x="-303215" y="303212"/>
            <a:ext cx="811835" cy="2054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矩形 9"/>
          <p:cNvSpPr/>
          <p:nvPr/>
        </p:nvSpPr>
        <p:spPr>
          <a:xfrm>
            <a:off x="0" y="848140"/>
            <a:ext cx="12192000" cy="24632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0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1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2" name="矩形 19"/>
          <p:cNvSpPr/>
          <p:nvPr/>
        </p:nvSpPr>
        <p:spPr>
          <a:xfrm>
            <a:off x="210290" y="923551"/>
            <a:ext cx="11678653" cy="636871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593" name="圆: 空心 20"/>
          <p:cNvSpPr/>
          <p:nvPr/>
        </p:nvSpPr>
        <p:spPr>
          <a:xfrm>
            <a:off x="10796873" y="2959808"/>
            <a:ext cx="777276" cy="77727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4" name="矩形 21"/>
          <p:cNvSpPr/>
          <p:nvPr/>
        </p:nvSpPr>
        <p:spPr>
          <a:xfrm>
            <a:off x="0" y="848139"/>
            <a:ext cx="12192000" cy="6146846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595" name="文本框 3"/>
          <p:cNvSpPr txBox="1"/>
          <p:nvPr/>
        </p:nvSpPr>
        <p:spPr>
          <a:xfrm>
            <a:off x="210290" y="6331496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软件工程</a:t>
            </a:r>
            <a:r>
              <a:rPr lang="en-US" altLang="zh-CN" sz="2000" dirty="0"/>
              <a:t>|</a:t>
            </a:r>
            <a:r>
              <a:rPr lang="zh-CN" altLang="en-US" sz="2000" dirty="0"/>
              <a:t>苏一涵</a:t>
            </a:r>
          </a:p>
        </p:txBody>
      </p:sp>
      <p:sp>
        <p:nvSpPr>
          <p:cNvPr id="1048596" name="文本框 1"/>
          <p:cNvSpPr txBox="1"/>
          <p:nvPr/>
        </p:nvSpPr>
        <p:spPr>
          <a:xfrm>
            <a:off x="6049615" y="2662040"/>
            <a:ext cx="5675630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1" algn="ctr"/>
            <a:r>
              <a:rPr lang="en-US" altLang="zh-CN" sz="32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sym typeface="+mn-ea"/>
              </a:rPr>
              <a:t>——</a:t>
            </a:r>
            <a:r>
              <a:rPr lang="zh-CN" altLang="en-US" sz="32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sym typeface="+mn-ea"/>
              </a:rPr>
              <a:t>报告展示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  <a:sym typeface="+mn-ea"/>
            </a:endParaRPr>
          </a:p>
        </p:txBody>
      </p:sp>
      <p:sp>
        <p:nvSpPr>
          <p:cNvPr id="1048597" name="文本框 2"/>
          <p:cNvSpPr txBox="1"/>
          <p:nvPr/>
        </p:nvSpPr>
        <p:spPr>
          <a:xfrm>
            <a:off x="1072181" y="1433263"/>
            <a:ext cx="8879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STM32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继电器实验</a:t>
            </a:r>
          </a:p>
          <a:p>
            <a:pPr lvl="1" algn="ctr"/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048598" name="文本框 5"/>
          <p:cNvSpPr txBox="1"/>
          <p:nvPr/>
        </p:nvSpPr>
        <p:spPr>
          <a:xfrm>
            <a:off x="210290" y="3833555"/>
            <a:ext cx="544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实验平台：华清远见嵌入式</a:t>
            </a:r>
            <a:r>
              <a:rPr lang="en-US" altLang="zh-CN" sz="2400" dirty="0"/>
              <a:t>ARM</a:t>
            </a:r>
            <a:r>
              <a:rPr lang="zh-CN" altLang="en-US" sz="2400" dirty="0"/>
              <a:t>实验箱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95CCE6-9C71-43EC-9482-FBE9DFBEF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29" y="3466468"/>
            <a:ext cx="5336854" cy="32413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40D64C-4871-703C-33D7-6C846CAA8F0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057" y="3587760"/>
            <a:ext cx="761760" cy="37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6BC62-8103-1E58-764C-0D3290A0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7D12A50D-A29A-B378-8379-4DF3894BC5A1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7DC9E07B-E30A-818F-7A84-174467A675D8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588BC8AE-4BA8-E97F-B862-DD2119DD2978}"/>
              </a:ext>
            </a:extLst>
          </p:cNvPr>
          <p:cNvGrpSpPr/>
          <p:nvPr/>
        </p:nvGrpSpPr>
        <p:grpSpPr>
          <a:xfrm>
            <a:off x="375736" y="1018283"/>
            <a:ext cx="2693486" cy="628652"/>
            <a:chOff x="-5014114" y="-12519046"/>
            <a:chExt cx="6932479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76FBDD62-7083-98FF-7DC0-905D2D7262BB}"/>
                </a:ext>
              </a:extLst>
            </p:cNvPr>
            <p:cNvSpPr/>
            <p:nvPr/>
          </p:nvSpPr>
          <p:spPr>
            <a:xfrm>
              <a:off x="-4956962" y="-12519046"/>
              <a:ext cx="6875327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ea typeface="思源黑体 CN Regular"/>
                </a:rPr>
                <a:t>实验工作原理：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7130F36F-9AE8-7D3E-FB20-78EC5667A0C2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C4C1058F-7520-238E-E8CC-01A0F2A7B85F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8BFEA993-9C78-4721-CB31-57CBCB18B729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cxnSp>
        <p:nvCxnSpPr>
          <p:cNvPr id="3" name="直接连接符 30">
            <a:extLst>
              <a:ext uri="{FF2B5EF4-FFF2-40B4-BE49-F238E27FC236}">
                <a16:creationId xmlns:a16="http://schemas.microsoft.com/office/drawing/2014/main" id="{01A7C751-13D5-773F-B9B4-4B8DADB6D9A2}"/>
              </a:ext>
            </a:extLst>
          </p:cNvPr>
          <p:cNvCxnSpPr/>
          <p:nvPr/>
        </p:nvCxnSpPr>
        <p:spPr>
          <a:xfrm>
            <a:off x="246749" y="1673573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32">
            <a:extLst>
              <a:ext uri="{FF2B5EF4-FFF2-40B4-BE49-F238E27FC236}">
                <a16:creationId xmlns:a16="http://schemas.microsoft.com/office/drawing/2014/main" id="{EEE0007C-310A-2914-6ABB-D2DA8A16B3F0}"/>
              </a:ext>
            </a:extLst>
          </p:cNvPr>
          <p:cNvSpPr/>
          <p:nvPr/>
        </p:nvSpPr>
        <p:spPr>
          <a:xfrm>
            <a:off x="8708115" y="3587534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64E18F-E4E0-1795-CFBD-ECDDE599674C}"/>
              </a:ext>
            </a:extLst>
          </p:cNvPr>
          <p:cNvSpPr txBox="1"/>
          <p:nvPr/>
        </p:nvSpPr>
        <p:spPr>
          <a:xfrm>
            <a:off x="5244002" y="1202116"/>
            <a:ext cx="609452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25"/>
              </a:lnSpc>
              <a:spcBef>
                <a:spcPts val="1013"/>
              </a:spcBef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核心文件代码解析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13AEBA-C667-82B6-B58D-0B690B9BEC9C}"/>
              </a:ext>
            </a:extLst>
          </p:cNvPr>
          <p:cNvSpPr txBox="1"/>
          <p:nvPr/>
        </p:nvSpPr>
        <p:spPr>
          <a:xfrm>
            <a:off x="1560484" y="3036312"/>
            <a:ext cx="6094520" cy="326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1500"/>
              </a:spcBef>
              <a:buNone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GPIO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初始化代码（）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62032F-E944-CD86-AA4E-2C8040F389AF}"/>
              </a:ext>
            </a:extLst>
          </p:cNvPr>
          <p:cNvSpPr txBox="1"/>
          <p:nvPr/>
        </p:nvSpPr>
        <p:spPr>
          <a:xfrm>
            <a:off x="949936" y="4372274"/>
            <a:ext cx="35586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时钟使能是 </a:t>
            </a:r>
            <a:r>
              <a:rPr lang="en-US" altLang="zh-CN" b="0" i="0" dirty="0">
                <a:effectLst/>
                <a:latin typeface="Inter"/>
              </a:rPr>
              <a:t>GPIO </a:t>
            </a:r>
            <a:r>
              <a:rPr lang="zh-CN" altLang="en-US" b="0" i="0" dirty="0">
                <a:effectLst/>
                <a:latin typeface="Inter"/>
              </a:rPr>
              <a:t>工作的前提，推挽输出模式确保引脚能提供足够驱动能力控制三极管，进而驱动继电器。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66C814-CBCB-0481-D99E-A30402AA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545" y="2058432"/>
            <a:ext cx="7128637" cy="37812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8ACD4-C68E-1740-67F3-B11476B908A2}"/>
              </a:ext>
            </a:extLst>
          </p:cNvPr>
          <p:cNvSpPr txBox="1"/>
          <p:nvPr/>
        </p:nvSpPr>
        <p:spPr>
          <a:xfrm>
            <a:off x="7229641" y="11815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gpio.c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11006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C6035-2439-F203-039C-313242D3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737F574B-C18D-9900-527A-FBCC0DDD8808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8A3CBA45-A4FB-4658-52E9-77366CB2ACBF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D52E1785-05F9-F56B-A082-4946ED0B84C3}"/>
              </a:ext>
            </a:extLst>
          </p:cNvPr>
          <p:cNvGrpSpPr/>
          <p:nvPr/>
        </p:nvGrpSpPr>
        <p:grpSpPr>
          <a:xfrm>
            <a:off x="375736" y="1018283"/>
            <a:ext cx="2693486" cy="628652"/>
            <a:chOff x="-5014114" y="-12519046"/>
            <a:chExt cx="6932479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F14E75E1-AC0D-6A3E-1AFC-72C5A6B25CC8}"/>
                </a:ext>
              </a:extLst>
            </p:cNvPr>
            <p:cNvSpPr/>
            <p:nvPr/>
          </p:nvSpPr>
          <p:spPr>
            <a:xfrm>
              <a:off x="-4956962" y="-12519046"/>
              <a:ext cx="6875327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ea typeface="思源黑体 CN Regular"/>
                </a:rPr>
                <a:t>实验工作原理：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B034C040-749A-D6DB-3B8E-8919E89F1C0A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B3BA1932-3441-71EC-4720-9E09B2B4EC33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0D1EDA71-B1CA-64C2-6833-525689762A1D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8" name="椭圆 32">
            <a:extLst>
              <a:ext uri="{FF2B5EF4-FFF2-40B4-BE49-F238E27FC236}">
                <a16:creationId xmlns:a16="http://schemas.microsoft.com/office/drawing/2014/main" id="{36D55CD5-71C4-7452-0792-6F5B2FBFC109}"/>
              </a:ext>
            </a:extLst>
          </p:cNvPr>
          <p:cNvSpPr/>
          <p:nvPr/>
        </p:nvSpPr>
        <p:spPr>
          <a:xfrm>
            <a:off x="8708115" y="3587534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91589D-20E2-8E7D-8001-7AABED9574BE}"/>
              </a:ext>
            </a:extLst>
          </p:cNvPr>
          <p:cNvSpPr txBox="1"/>
          <p:nvPr/>
        </p:nvSpPr>
        <p:spPr>
          <a:xfrm>
            <a:off x="5244002" y="1202116"/>
            <a:ext cx="609452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25"/>
              </a:lnSpc>
              <a:spcBef>
                <a:spcPts val="1013"/>
              </a:spcBef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核心文件代码解析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F887D0-E82B-B34E-DD8C-6AED424359C0}"/>
              </a:ext>
            </a:extLst>
          </p:cNvPr>
          <p:cNvSpPr txBox="1"/>
          <p:nvPr/>
        </p:nvSpPr>
        <p:spPr>
          <a:xfrm>
            <a:off x="1842070" y="3024510"/>
            <a:ext cx="6094520" cy="326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900"/>
              </a:spcBef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 串口初始化代码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C0241A-97E2-2DE6-C6E8-85B82CBC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905" b="58427"/>
          <a:stretch>
            <a:fillRect/>
          </a:stretch>
        </p:blipFill>
        <p:spPr>
          <a:xfrm>
            <a:off x="2022937" y="3404776"/>
            <a:ext cx="1345970" cy="21363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CB9027-5F82-1179-D0AA-999A94664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444" y="2542741"/>
            <a:ext cx="7122621" cy="29712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AEE656-451F-107E-B193-D030F0EEDA72}"/>
              </a:ext>
            </a:extLst>
          </p:cNvPr>
          <p:cNvSpPr txBox="1"/>
          <p:nvPr/>
        </p:nvSpPr>
        <p:spPr>
          <a:xfrm>
            <a:off x="7164930" y="11815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usart.c</a:t>
            </a:r>
            <a:endParaRPr lang="zh-CN" altLang="en-US" dirty="0">
              <a:highlight>
                <a:srgbClr val="FFFF00"/>
              </a:highlight>
            </a:endParaRPr>
          </a:p>
        </p:txBody>
      </p:sp>
      <p:cxnSp>
        <p:nvCxnSpPr>
          <p:cNvPr id="9" name="直接连接符 30">
            <a:extLst>
              <a:ext uri="{FF2B5EF4-FFF2-40B4-BE49-F238E27FC236}">
                <a16:creationId xmlns:a16="http://schemas.microsoft.com/office/drawing/2014/main" id="{EE24AD26-4C00-79CE-1B59-087F1B6E0456}"/>
              </a:ext>
            </a:extLst>
          </p:cNvPr>
          <p:cNvCxnSpPr/>
          <p:nvPr/>
        </p:nvCxnSpPr>
        <p:spPr>
          <a:xfrm>
            <a:off x="246749" y="1673573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B4647-076C-88CF-209C-2348693F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33739D4A-28C8-44AB-EF33-73E3CC1B26A4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BF5361CF-ABBA-DCF2-CAF2-E9A28E30C255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0B7508E9-A999-D68F-5C7C-0CA2506FEEEB}"/>
              </a:ext>
            </a:extLst>
          </p:cNvPr>
          <p:cNvGrpSpPr/>
          <p:nvPr/>
        </p:nvGrpSpPr>
        <p:grpSpPr>
          <a:xfrm>
            <a:off x="375736" y="1018283"/>
            <a:ext cx="2693486" cy="628652"/>
            <a:chOff x="-5014114" y="-12519046"/>
            <a:chExt cx="6932479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FC890C3A-79B6-72BD-6643-2AF70DB18F25}"/>
                </a:ext>
              </a:extLst>
            </p:cNvPr>
            <p:cNvSpPr/>
            <p:nvPr/>
          </p:nvSpPr>
          <p:spPr>
            <a:xfrm>
              <a:off x="-4956962" y="-12519046"/>
              <a:ext cx="6875327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ea typeface="思源黑体 CN Regular"/>
                </a:rPr>
                <a:t>实验工作原理：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293673F5-9743-F90A-5BA8-7E14AD69C9D6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51A1FAA4-7EBE-0924-C137-B43E000F2A94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55531E94-1BED-70C8-F64F-FB9DBAC6EE2E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D95ABB-22D9-8A0A-4C52-17012C68B1D3}"/>
              </a:ext>
            </a:extLst>
          </p:cNvPr>
          <p:cNvSpPr txBox="1"/>
          <p:nvPr/>
        </p:nvSpPr>
        <p:spPr>
          <a:xfrm>
            <a:off x="5244002" y="1202116"/>
            <a:ext cx="609452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25"/>
              </a:lnSpc>
              <a:spcBef>
                <a:spcPts val="1013"/>
              </a:spcBef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核心文件代码解析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B6BDBA-A5C3-5508-ADA9-AEAD5BC2BFDA}"/>
              </a:ext>
            </a:extLst>
          </p:cNvPr>
          <p:cNvSpPr txBox="1"/>
          <p:nvPr/>
        </p:nvSpPr>
        <p:spPr>
          <a:xfrm>
            <a:off x="7164930" y="11815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111133"/>
                </a:solidFill>
                <a:highlight>
                  <a:srgbClr val="FFFF00"/>
                </a:highlight>
                <a:latin typeface="-apple-system"/>
              </a:rPr>
              <a:t>stm32f4xx_it.c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4D0068-8C9F-58C8-6D28-9B4007358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63" y="3042010"/>
            <a:ext cx="9912494" cy="197273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581456B-2018-9309-3601-2A17545987BA}"/>
              </a:ext>
            </a:extLst>
          </p:cNvPr>
          <p:cNvSpPr txBox="1"/>
          <p:nvPr/>
        </p:nvSpPr>
        <p:spPr>
          <a:xfrm>
            <a:off x="4587310" y="2680372"/>
            <a:ext cx="66294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b="1" i="0" dirty="0">
                <a:solidFill>
                  <a:srgbClr val="111133"/>
                </a:solidFill>
                <a:effectLst/>
                <a:latin typeface="-apple-system"/>
              </a:rPr>
              <a:t>串口中断处理</a:t>
            </a:r>
          </a:p>
        </p:txBody>
      </p:sp>
    </p:spTree>
    <p:extLst>
      <p:ext uri="{BB962C8B-B14F-4D97-AF65-F5344CB8AC3E}">
        <p14:creationId xmlns:p14="http://schemas.microsoft.com/office/powerpoint/2010/main" val="2991736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3CAE1-92A3-E64A-FBC3-DDA0E0F9B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矩形 3">
            <a:extLst>
              <a:ext uri="{FF2B5EF4-FFF2-40B4-BE49-F238E27FC236}">
                <a16:creationId xmlns:a16="http://schemas.microsoft.com/office/drawing/2014/main" id="{AD4B06B2-13F9-56FF-4413-BA7E0CAA2F60}"/>
              </a:ext>
            </a:extLst>
          </p:cNvPr>
          <p:cNvSpPr/>
          <p:nvPr/>
        </p:nvSpPr>
        <p:spPr>
          <a:xfrm>
            <a:off x="1" y="803936"/>
            <a:ext cx="12192000" cy="6054064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19FB419A-10B1-A3EF-541B-B04957365843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F8EB44-598B-145D-EA78-0A583A91D7C7}"/>
              </a:ext>
            </a:extLst>
          </p:cNvPr>
          <p:cNvSpPr txBox="1"/>
          <p:nvPr/>
        </p:nvSpPr>
        <p:spPr>
          <a:xfrm>
            <a:off x="0" y="1025334"/>
            <a:ext cx="2107765" cy="326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1500"/>
              </a:spcBef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实验工作的时序图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922FAC-2C76-BC6C-FEB0-173E72E50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65" y="803936"/>
            <a:ext cx="8559731" cy="60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19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/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/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/>
          <p:cNvGrpSpPr/>
          <p:nvPr/>
        </p:nvGrpSpPr>
        <p:grpSpPr>
          <a:xfrm>
            <a:off x="375735" y="1018284"/>
            <a:ext cx="2527263" cy="689530"/>
            <a:chOff x="-5014114" y="-12519048"/>
            <a:chExt cx="5305906" cy="3429007"/>
          </a:xfrm>
        </p:grpSpPr>
        <p:sp>
          <p:nvSpPr>
            <p:cNvPr id="1048624" name="矩形 12"/>
            <p:cNvSpPr/>
            <p:nvPr/>
          </p:nvSpPr>
          <p:spPr>
            <a:xfrm>
              <a:off x="-4956960" y="-12519048"/>
              <a:ext cx="5248752" cy="312639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ea typeface="思源黑体 CN Regular"/>
                </a:rPr>
                <a:t>实验工作原理：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endParaRPr>
            </a:p>
          </p:txBody>
        </p:sp>
        <p:sp>
          <p:nvSpPr>
            <p:cNvPr id="1048625" name="矩形 13"/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/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/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295634-B2D5-833F-5304-D707CCC70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29" r="35484"/>
          <a:stretch>
            <a:fillRect/>
          </a:stretch>
        </p:blipFill>
        <p:spPr>
          <a:xfrm>
            <a:off x="308182" y="5207023"/>
            <a:ext cx="4346008" cy="9154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49068E-A964-D6BF-4B60-20192F0D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" r="58755" b="93390"/>
          <a:stretch>
            <a:fillRect/>
          </a:stretch>
        </p:blipFill>
        <p:spPr>
          <a:xfrm>
            <a:off x="483688" y="4590308"/>
            <a:ext cx="4052802" cy="453243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06AE91E9-E945-0F56-42B2-2B6BB733D2A4}"/>
              </a:ext>
            </a:extLst>
          </p:cNvPr>
          <p:cNvSpPr/>
          <p:nvPr/>
        </p:nvSpPr>
        <p:spPr>
          <a:xfrm>
            <a:off x="2734322" y="3477563"/>
            <a:ext cx="337351" cy="8862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2FA492-CEE1-0131-3CDA-02632549AF73}"/>
              </a:ext>
            </a:extLst>
          </p:cNvPr>
          <p:cNvSpPr txBox="1"/>
          <p:nvPr/>
        </p:nvSpPr>
        <p:spPr>
          <a:xfrm>
            <a:off x="1350412" y="169330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通信流程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AA8E341-E590-EFFC-E233-BFC615EED3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401" b="5996"/>
          <a:stretch>
            <a:fillRect/>
          </a:stretch>
        </p:blipFill>
        <p:spPr>
          <a:xfrm>
            <a:off x="5012852" y="3695503"/>
            <a:ext cx="6613865" cy="24269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2C303B9-1DA9-DE88-5EB8-A946E1D69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314" y="2339260"/>
            <a:ext cx="2810569" cy="1321602"/>
          </a:xfrm>
          <a:prstGeom prst="rect">
            <a:avLst/>
          </a:prstGeom>
        </p:spPr>
      </p:pic>
      <p:sp>
        <p:nvSpPr>
          <p:cNvPr id="23" name="矩形 27">
            <a:extLst>
              <a:ext uri="{FF2B5EF4-FFF2-40B4-BE49-F238E27FC236}">
                <a16:creationId xmlns:a16="http://schemas.microsoft.com/office/drawing/2014/main" id="{50A7130A-4487-3927-BBC7-E4ACBD620A0A}"/>
              </a:ext>
            </a:extLst>
          </p:cNvPr>
          <p:cNvSpPr/>
          <p:nvPr/>
        </p:nvSpPr>
        <p:spPr>
          <a:xfrm>
            <a:off x="5147957" y="3715269"/>
            <a:ext cx="6613865" cy="242693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矩形 27">
            <a:extLst>
              <a:ext uri="{FF2B5EF4-FFF2-40B4-BE49-F238E27FC236}">
                <a16:creationId xmlns:a16="http://schemas.microsoft.com/office/drawing/2014/main" id="{2BA50D28-11F7-0D5D-A9BC-0C7CF241A5EF}"/>
              </a:ext>
            </a:extLst>
          </p:cNvPr>
          <p:cNvSpPr/>
          <p:nvPr/>
        </p:nvSpPr>
        <p:spPr>
          <a:xfrm>
            <a:off x="377698" y="4426836"/>
            <a:ext cx="4196511" cy="165541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A95DD6-AA5E-FF8D-2A44-F5A300CED5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6419"/>
          <a:stretch>
            <a:fillRect/>
          </a:stretch>
        </p:blipFill>
        <p:spPr>
          <a:xfrm>
            <a:off x="6516686" y="1398209"/>
            <a:ext cx="2245574" cy="1685925"/>
          </a:xfrm>
          <a:prstGeom prst="rect">
            <a:avLst/>
          </a:prstGeom>
        </p:spPr>
      </p:pic>
      <p:sp>
        <p:nvSpPr>
          <p:cNvPr id="4" name="箭头: 上 3">
            <a:extLst>
              <a:ext uri="{FF2B5EF4-FFF2-40B4-BE49-F238E27FC236}">
                <a16:creationId xmlns:a16="http://schemas.microsoft.com/office/drawing/2014/main" id="{74301760-DE92-C3D8-2A43-C7BE663219BD}"/>
              </a:ext>
            </a:extLst>
          </p:cNvPr>
          <p:cNvSpPr/>
          <p:nvPr/>
        </p:nvSpPr>
        <p:spPr>
          <a:xfrm>
            <a:off x="8762260" y="3098307"/>
            <a:ext cx="177317" cy="56255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374B59B-2057-12FF-B593-A475F6650556}"/>
              </a:ext>
            </a:extLst>
          </p:cNvPr>
          <p:cNvSpPr/>
          <p:nvPr/>
        </p:nvSpPr>
        <p:spPr>
          <a:xfrm>
            <a:off x="4574209" y="5043551"/>
            <a:ext cx="573748" cy="2475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0E025B-46BC-5380-4E48-70C6A3306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188" y="1380067"/>
            <a:ext cx="2310498" cy="17040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2BA9A-5AD9-41E5-45ED-039725FF3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矩形 21">
            <a:extLst>
              <a:ext uri="{FF2B5EF4-FFF2-40B4-BE49-F238E27FC236}">
                <a16:creationId xmlns:a16="http://schemas.microsoft.com/office/drawing/2014/main" id="{58F7A986-AD47-DD92-D513-DDEE6E8C464F}"/>
              </a:ext>
            </a:extLst>
          </p:cNvPr>
          <p:cNvSpPr/>
          <p:nvPr/>
        </p:nvSpPr>
        <p:spPr>
          <a:xfrm rot="5400000" flipV="1">
            <a:off x="3411181" y="4265257"/>
            <a:ext cx="5086745" cy="981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cxnSp>
        <p:nvCxnSpPr>
          <p:cNvPr id="3145728" name="直接连接符 30">
            <a:extLst>
              <a:ext uri="{FF2B5EF4-FFF2-40B4-BE49-F238E27FC236}">
                <a16:creationId xmlns:a16="http://schemas.microsoft.com/office/drawing/2014/main" id="{B81DEA91-B5F0-DEBC-4CA3-FDAFF895C217}"/>
              </a:ext>
            </a:extLst>
          </p:cNvPr>
          <p:cNvCxnSpPr/>
          <p:nvPr/>
        </p:nvCxnSpPr>
        <p:spPr>
          <a:xfrm>
            <a:off x="-53376" y="1770936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5" name="椭圆 31">
            <a:extLst>
              <a:ext uri="{FF2B5EF4-FFF2-40B4-BE49-F238E27FC236}">
                <a16:creationId xmlns:a16="http://schemas.microsoft.com/office/drawing/2014/main" id="{FF656056-95FE-3445-B6FF-EE37E209373A}"/>
              </a:ext>
            </a:extLst>
          </p:cNvPr>
          <p:cNvSpPr/>
          <p:nvPr/>
        </p:nvSpPr>
        <p:spPr>
          <a:xfrm>
            <a:off x="2349500" y="1555750"/>
            <a:ext cx="466090" cy="4305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46" name="椭圆 32">
            <a:extLst>
              <a:ext uri="{FF2B5EF4-FFF2-40B4-BE49-F238E27FC236}">
                <a16:creationId xmlns:a16="http://schemas.microsoft.com/office/drawing/2014/main" id="{FF2730F2-D526-FF88-3003-86776FA92F24}"/>
              </a:ext>
            </a:extLst>
          </p:cNvPr>
          <p:cNvSpPr/>
          <p:nvPr/>
        </p:nvSpPr>
        <p:spPr>
          <a:xfrm>
            <a:off x="9008110" y="1541145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2" name="组合 38">
            <a:extLst>
              <a:ext uri="{FF2B5EF4-FFF2-40B4-BE49-F238E27FC236}">
                <a16:creationId xmlns:a16="http://schemas.microsoft.com/office/drawing/2014/main" id="{5FB5A9A6-8C77-A1BB-5B9D-7DCDC2F8D478}"/>
              </a:ext>
            </a:extLst>
          </p:cNvPr>
          <p:cNvGrpSpPr/>
          <p:nvPr/>
        </p:nvGrpSpPr>
        <p:grpSpPr>
          <a:xfrm>
            <a:off x="1394575" y="6092761"/>
            <a:ext cx="2376356" cy="973743"/>
            <a:chOff x="-981780" y="3313290"/>
            <a:chExt cx="2376356" cy="973743"/>
          </a:xfrm>
        </p:grpSpPr>
        <p:sp>
          <p:nvSpPr>
            <p:cNvPr id="1048647" name="文本框 39">
              <a:extLst>
                <a:ext uri="{FF2B5EF4-FFF2-40B4-BE49-F238E27FC236}">
                  <a16:creationId xmlns:a16="http://schemas.microsoft.com/office/drawing/2014/main" id="{68742E35-51C9-629B-F75E-F16AB0EE53D2}"/>
                </a:ext>
              </a:extLst>
            </p:cNvPr>
            <p:cNvSpPr txBox="1"/>
            <p:nvPr/>
          </p:nvSpPr>
          <p:spPr>
            <a:xfrm>
              <a:off x="-755265" y="3313290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48" name="文本框 40">
              <a:extLst>
                <a:ext uri="{FF2B5EF4-FFF2-40B4-BE49-F238E27FC236}">
                  <a16:creationId xmlns:a16="http://schemas.microsoft.com/office/drawing/2014/main" id="{C6E7817E-5F30-9502-176C-C74400E30FAB}"/>
                </a:ext>
              </a:extLst>
            </p:cNvPr>
            <p:cNvSpPr txBox="1"/>
            <p:nvPr/>
          </p:nvSpPr>
          <p:spPr>
            <a:xfrm>
              <a:off x="-981780" y="3905069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3" name="组合 41">
            <a:extLst>
              <a:ext uri="{FF2B5EF4-FFF2-40B4-BE49-F238E27FC236}">
                <a16:creationId xmlns:a16="http://schemas.microsoft.com/office/drawing/2014/main" id="{100AF135-2EFF-8196-4FFE-113D82B82246}"/>
              </a:ext>
            </a:extLst>
          </p:cNvPr>
          <p:cNvGrpSpPr/>
          <p:nvPr/>
        </p:nvGrpSpPr>
        <p:grpSpPr>
          <a:xfrm>
            <a:off x="6079956" y="1425929"/>
            <a:ext cx="2376356" cy="942467"/>
            <a:chOff x="1343976" y="1535854"/>
            <a:chExt cx="2376356" cy="942467"/>
          </a:xfrm>
        </p:grpSpPr>
        <p:sp>
          <p:nvSpPr>
            <p:cNvPr id="1048649" name="文本框 42">
              <a:extLst>
                <a:ext uri="{FF2B5EF4-FFF2-40B4-BE49-F238E27FC236}">
                  <a16:creationId xmlns:a16="http://schemas.microsoft.com/office/drawing/2014/main" id="{F8F6DE68-A402-015D-569F-64644647ACE2}"/>
                </a:ext>
              </a:extLst>
            </p:cNvPr>
            <p:cNvSpPr txBox="1"/>
            <p:nvPr/>
          </p:nvSpPr>
          <p:spPr>
            <a:xfrm>
              <a:off x="1643379" y="1535854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50" name="文本框 43">
              <a:extLst>
                <a:ext uri="{FF2B5EF4-FFF2-40B4-BE49-F238E27FC236}">
                  <a16:creationId xmlns:a16="http://schemas.microsoft.com/office/drawing/2014/main" id="{B6D4FAFC-157B-5610-491B-8B9F424BCA2D}"/>
                </a:ext>
              </a:extLst>
            </p:cNvPr>
            <p:cNvSpPr txBox="1"/>
            <p:nvPr/>
          </p:nvSpPr>
          <p:spPr>
            <a:xfrm>
              <a:off x="1343976" y="2096357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51" name="矩形 1">
            <a:extLst>
              <a:ext uri="{FF2B5EF4-FFF2-40B4-BE49-F238E27FC236}">
                <a16:creationId xmlns:a16="http://schemas.microsoft.com/office/drawing/2014/main" id="{459353DE-FC50-6FC5-A403-D224DEB6DB64}"/>
              </a:ext>
            </a:extLst>
          </p:cNvPr>
          <p:cNvSpPr/>
          <p:nvPr/>
        </p:nvSpPr>
        <p:spPr>
          <a:xfrm>
            <a:off x="86139" y="954301"/>
            <a:ext cx="3312502" cy="4847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prstClr val="white"/>
                </a:solidFill>
                <a:ea typeface="思源黑体 CN Regular"/>
              </a:rPr>
              <a:t>实验效果展示：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Regular"/>
              <a:cs typeface="+mn-cs"/>
            </a:endParaRPr>
          </a:p>
        </p:txBody>
      </p:sp>
      <p:sp>
        <p:nvSpPr>
          <p:cNvPr id="1048652" name="矩形 2">
            <a:extLst>
              <a:ext uri="{FF2B5EF4-FFF2-40B4-BE49-F238E27FC236}">
                <a16:creationId xmlns:a16="http://schemas.microsoft.com/office/drawing/2014/main" id="{C7AD0C95-1DD5-CC05-3699-51DAAF68446B}"/>
              </a:ext>
            </a:extLst>
          </p:cNvPr>
          <p:cNvSpPr/>
          <p:nvPr/>
        </p:nvSpPr>
        <p:spPr>
          <a:xfrm>
            <a:off x="-15019" y="948316"/>
            <a:ext cx="3413659" cy="47732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5EC136-9814-9011-2BE3-A365A9A0A16E}"/>
              </a:ext>
            </a:extLst>
          </p:cNvPr>
          <p:cNvSpPr txBox="1"/>
          <p:nvPr/>
        </p:nvSpPr>
        <p:spPr>
          <a:xfrm>
            <a:off x="46520" y="2085118"/>
            <a:ext cx="6143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对抗性提示的技术挑战</a:t>
            </a:r>
            <a:r>
              <a:rPr lang="zh-CN" altLang="en-US" b="0" i="0" dirty="0">
                <a:effectLst/>
                <a:latin typeface="Inter"/>
              </a:rPr>
              <a:t>：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B6B80D-4589-7B1A-018D-F96806CB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1" y="1986123"/>
            <a:ext cx="5274310" cy="48520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4DE3F2-28BC-E5D9-48E8-C45FF5C88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5"/>
          <a:stretch>
            <a:fillRect/>
          </a:stretch>
        </p:blipFill>
        <p:spPr>
          <a:xfrm>
            <a:off x="6597069" y="2085118"/>
            <a:ext cx="5028208" cy="476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5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E795F-3EE9-3233-9BDB-487A9A659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矩形 21">
            <a:extLst>
              <a:ext uri="{FF2B5EF4-FFF2-40B4-BE49-F238E27FC236}">
                <a16:creationId xmlns:a16="http://schemas.microsoft.com/office/drawing/2014/main" id="{9A5D6DDE-4AD9-0F41-F3E9-8D19B7224BD4}"/>
              </a:ext>
            </a:extLst>
          </p:cNvPr>
          <p:cNvSpPr/>
          <p:nvPr/>
        </p:nvSpPr>
        <p:spPr>
          <a:xfrm rot="5400000" flipV="1">
            <a:off x="3411181" y="4265257"/>
            <a:ext cx="5086745" cy="981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cxnSp>
        <p:nvCxnSpPr>
          <p:cNvPr id="3145728" name="直接连接符 30">
            <a:extLst>
              <a:ext uri="{FF2B5EF4-FFF2-40B4-BE49-F238E27FC236}">
                <a16:creationId xmlns:a16="http://schemas.microsoft.com/office/drawing/2014/main" id="{E43CFD5A-8625-9021-2BD6-0244D6E2A31F}"/>
              </a:ext>
            </a:extLst>
          </p:cNvPr>
          <p:cNvCxnSpPr/>
          <p:nvPr/>
        </p:nvCxnSpPr>
        <p:spPr>
          <a:xfrm>
            <a:off x="-53376" y="1770936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5" name="椭圆 31">
            <a:extLst>
              <a:ext uri="{FF2B5EF4-FFF2-40B4-BE49-F238E27FC236}">
                <a16:creationId xmlns:a16="http://schemas.microsoft.com/office/drawing/2014/main" id="{F8E89E8F-B2B3-C089-E49E-D43A1B68664C}"/>
              </a:ext>
            </a:extLst>
          </p:cNvPr>
          <p:cNvSpPr/>
          <p:nvPr/>
        </p:nvSpPr>
        <p:spPr>
          <a:xfrm>
            <a:off x="2349500" y="1555750"/>
            <a:ext cx="466090" cy="4305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46" name="椭圆 32">
            <a:extLst>
              <a:ext uri="{FF2B5EF4-FFF2-40B4-BE49-F238E27FC236}">
                <a16:creationId xmlns:a16="http://schemas.microsoft.com/office/drawing/2014/main" id="{E1D73ADC-183D-F32B-A176-122F047F9926}"/>
              </a:ext>
            </a:extLst>
          </p:cNvPr>
          <p:cNvSpPr/>
          <p:nvPr/>
        </p:nvSpPr>
        <p:spPr>
          <a:xfrm>
            <a:off x="9008110" y="1541145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2" name="组合 38">
            <a:extLst>
              <a:ext uri="{FF2B5EF4-FFF2-40B4-BE49-F238E27FC236}">
                <a16:creationId xmlns:a16="http://schemas.microsoft.com/office/drawing/2014/main" id="{D6916F36-DDA7-57FC-3225-544B4F6F110C}"/>
              </a:ext>
            </a:extLst>
          </p:cNvPr>
          <p:cNvGrpSpPr/>
          <p:nvPr/>
        </p:nvGrpSpPr>
        <p:grpSpPr>
          <a:xfrm>
            <a:off x="1394575" y="6092761"/>
            <a:ext cx="2376356" cy="973743"/>
            <a:chOff x="-981780" y="3313290"/>
            <a:chExt cx="2376356" cy="973743"/>
          </a:xfrm>
        </p:grpSpPr>
        <p:sp>
          <p:nvSpPr>
            <p:cNvPr id="1048647" name="文本框 39">
              <a:extLst>
                <a:ext uri="{FF2B5EF4-FFF2-40B4-BE49-F238E27FC236}">
                  <a16:creationId xmlns:a16="http://schemas.microsoft.com/office/drawing/2014/main" id="{2C1E8B78-B2BF-4C32-C501-8375548AB67C}"/>
                </a:ext>
              </a:extLst>
            </p:cNvPr>
            <p:cNvSpPr txBox="1"/>
            <p:nvPr/>
          </p:nvSpPr>
          <p:spPr>
            <a:xfrm>
              <a:off x="-755265" y="3313290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48" name="文本框 40">
              <a:extLst>
                <a:ext uri="{FF2B5EF4-FFF2-40B4-BE49-F238E27FC236}">
                  <a16:creationId xmlns:a16="http://schemas.microsoft.com/office/drawing/2014/main" id="{0F2D9A07-7918-0D5A-F229-FF61233EF383}"/>
                </a:ext>
              </a:extLst>
            </p:cNvPr>
            <p:cNvSpPr txBox="1"/>
            <p:nvPr/>
          </p:nvSpPr>
          <p:spPr>
            <a:xfrm>
              <a:off x="-981780" y="3905069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3" name="组合 41">
            <a:extLst>
              <a:ext uri="{FF2B5EF4-FFF2-40B4-BE49-F238E27FC236}">
                <a16:creationId xmlns:a16="http://schemas.microsoft.com/office/drawing/2014/main" id="{1DE53F83-4095-81C8-8103-84284DB07F31}"/>
              </a:ext>
            </a:extLst>
          </p:cNvPr>
          <p:cNvGrpSpPr/>
          <p:nvPr/>
        </p:nvGrpSpPr>
        <p:grpSpPr>
          <a:xfrm>
            <a:off x="6079956" y="1425929"/>
            <a:ext cx="2376356" cy="942467"/>
            <a:chOff x="1343976" y="1535854"/>
            <a:chExt cx="2376356" cy="942467"/>
          </a:xfrm>
        </p:grpSpPr>
        <p:sp>
          <p:nvSpPr>
            <p:cNvPr id="1048649" name="文本框 42">
              <a:extLst>
                <a:ext uri="{FF2B5EF4-FFF2-40B4-BE49-F238E27FC236}">
                  <a16:creationId xmlns:a16="http://schemas.microsoft.com/office/drawing/2014/main" id="{80B3538B-2625-602F-3565-2D3A0DAA0D36}"/>
                </a:ext>
              </a:extLst>
            </p:cNvPr>
            <p:cNvSpPr txBox="1"/>
            <p:nvPr/>
          </p:nvSpPr>
          <p:spPr>
            <a:xfrm>
              <a:off x="1643379" y="1535854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50" name="文本框 43">
              <a:extLst>
                <a:ext uri="{FF2B5EF4-FFF2-40B4-BE49-F238E27FC236}">
                  <a16:creationId xmlns:a16="http://schemas.microsoft.com/office/drawing/2014/main" id="{373E4401-5428-0239-5E74-9315F29C8693}"/>
                </a:ext>
              </a:extLst>
            </p:cNvPr>
            <p:cNvSpPr txBox="1"/>
            <p:nvPr/>
          </p:nvSpPr>
          <p:spPr>
            <a:xfrm>
              <a:off x="1343976" y="2096357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51" name="矩形 1">
            <a:extLst>
              <a:ext uri="{FF2B5EF4-FFF2-40B4-BE49-F238E27FC236}">
                <a16:creationId xmlns:a16="http://schemas.microsoft.com/office/drawing/2014/main" id="{2894FEB3-7265-DB26-E60C-80F72604F27F}"/>
              </a:ext>
            </a:extLst>
          </p:cNvPr>
          <p:cNvSpPr/>
          <p:nvPr/>
        </p:nvSpPr>
        <p:spPr>
          <a:xfrm>
            <a:off x="86139" y="954301"/>
            <a:ext cx="2157528" cy="4847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prstClr val="white"/>
                </a:solidFill>
                <a:ea typeface="思源黑体 CN Regular"/>
              </a:rPr>
              <a:t>心得体会：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Regular"/>
              <a:cs typeface="+mn-cs"/>
            </a:endParaRPr>
          </a:p>
        </p:txBody>
      </p:sp>
      <p:sp>
        <p:nvSpPr>
          <p:cNvPr id="1048652" name="矩形 2">
            <a:extLst>
              <a:ext uri="{FF2B5EF4-FFF2-40B4-BE49-F238E27FC236}">
                <a16:creationId xmlns:a16="http://schemas.microsoft.com/office/drawing/2014/main" id="{7D0EBB1D-0DA9-39A5-7D19-080FE51F143C}"/>
              </a:ext>
            </a:extLst>
          </p:cNvPr>
          <p:cNvSpPr/>
          <p:nvPr/>
        </p:nvSpPr>
        <p:spPr>
          <a:xfrm>
            <a:off x="-15018" y="948316"/>
            <a:ext cx="2258686" cy="47732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48D827-12C5-8092-C557-816132681E09}"/>
              </a:ext>
            </a:extLst>
          </p:cNvPr>
          <p:cNvSpPr txBox="1"/>
          <p:nvPr/>
        </p:nvSpPr>
        <p:spPr>
          <a:xfrm>
            <a:off x="189546" y="2085118"/>
            <a:ext cx="61433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Inter"/>
              </a:rPr>
              <a:t>遇到的问题</a:t>
            </a:r>
            <a:r>
              <a:rPr lang="zh-CN" altLang="en-US" b="0" i="0" dirty="0">
                <a:effectLst/>
                <a:latin typeface="Inter"/>
              </a:rPr>
              <a:t>：</a:t>
            </a:r>
            <a:endParaRPr lang="en-US" altLang="zh-CN" b="0" i="0" dirty="0">
              <a:effectLst/>
              <a:latin typeface="Inter"/>
            </a:endParaRPr>
          </a:p>
          <a:p>
            <a:endParaRPr lang="en-US" altLang="zh-CN" dirty="0">
              <a:latin typeface="Inter"/>
            </a:endParaRPr>
          </a:p>
          <a:p>
            <a:r>
              <a:rPr lang="zh-CN" altLang="en-US" dirty="0">
                <a:latin typeface="Inter"/>
              </a:rPr>
              <a:t>启动串口传输助手无法连接到实验箱</a:t>
            </a:r>
            <a:endParaRPr lang="en-US" altLang="zh-CN" dirty="0">
              <a:latin typeface="Inter"/>
            </a:endParaRPr>
          </a:p>
          <a:p>
            <a:endParaRPr lang="en-US" altLang="zh-CN" dirty="0">
              <a:latin typeface="Inter"/>
            </a:endParaRPr>
          </a:p>
          <a:p>
            <a:r>
              <a:rPr lang="zh-CN" altLang="en-US" dirty="0">
                <a:latin typeface="Inter"/>
              </a:rPr>
              <a:t>解决方法：重新安装串口驱动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92A4CB-04DF-4CBE-CD2F-7DD7FC2D8CF8}"/>
              </a:ext>
            </a:extLst>
          </p:cNvPr>
          <p:cNvSpPr txBox="1"/>
          <p:nvPr/>
        </p:nvSpPr>
        <p:spPr>
          <a:xfrm>
            <a:off x="6079956" y="2084966"/>
            <a:ext cx="51131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实验心得</a:t>
            </a:r>
            <a:r>
              <a:rPr lang="zh-CN" altLang="en-US" b="0" i="0" dirty="0">
                <a:effectLst/>
                <a:latin typeface="Inter"/>
              </a:rPr>
              <a:t>：</a:t>
            </a:r>
            <a:endParaRPr lang="en-US" altLang="zh-CN" b="0" i="0" dirty="0">
              <a:effectLst/>
              <a:latin typeface="Inter"/>
            </a:endParaRPr>
          </a:p>
          <a:p>
            <a:endParaRPr lang="en-US" altLang="zh-CN" dirty="0">
              <a:latin typeface="Inter"/>
            </a:endParaRPr>
          </a:p>
          <a:p>
            <a:r>
              <a:rPr lang="zh-CN" altLang="en-US" dirty="0"/>
              <a:t>完成 </a:t>
            </a:r>
            <a:r>
              <a:rPr lang="en-US" altLang="zh-CN" dirty="0"/>
              <a:t>STM32 </a:t>
            </a:r>
            <a:r>
              <a:rPr lang="zh-CN" altLang="en-US" dirty="0"/>
              <a:t>继电器实验，让我体会到嵌入式开发 “理论落地实践” 的实感：</a:t>
            </a:r>
            <a:endParaRPr lang="en-US" altLang="zh-CN" dirty="0"/>
          </a:p>
          <a:p>
            <a:r>
              <a:rPr lang="en-US" altLang="zh-CN" dirty="0"/>
              <a:t>HAL </a:t>
            </a:r>
            <a:r>
              <a:rPr lang="zh-CN" altLang="en-US" dirty="0"/>
              <a:t>库的分层设计、串口中断、续流二极管的硬件保护，让我对嵌入式开发有了更深的认识；</a:t>
            </a:r>
            <a:endParaRPr lang="en-US" altLang="zh-CN" dirty="0"/>
          </a:p>
          <a:p>
            <a:r>
              <a:rPr lang="zh-CN" altLang="en-US" dirty="0"/>
              <a:t>最终不仅练熟了 实验的流程，更建立了 “硬件 </a:t>
            </a:r>
            <a:r>
              <a:rPr lang="en-US" altLang="zh-CN" dirty="0"/>
              <a:t>- </a:t>
            </a:r>
            <a:r>
              <a:rPr lang="zh-CN" altLang="en-US" dirty="0"/>
              <a:t>软件 </a:t>
            </a:r>
            <a:r>
              <a:rPr lang="en-US" altLang="zh-CN" dirty="0"/>
              <a:t>- </a:t>
            </a:r>
            <a:r>
              <a:rPr lang="zh-CN" altLang="en-US" dirty="0"/>
              <a:t>通信” 的联动认知。</a:t>
            </a:r>
          </a:p>
          <a:p>
            <a:br>
              <a:rPr lang="zh-CN" altLang="en-US" dirty="0"/>
            </a:br>
            <a:endParaRPr lang="en-US" altLang="zh-CN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25116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矩形 9"/>
          <p:cNvSpPr/>
          <p:nvPr/>
        </p:nvSpPr>
        <p:spPr>
          <a:xfrm>
            <a:off x="570319" y="1040732"/>
            <a:ext cx="10987195" cy="3429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0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1" name="矩形 12"/>
          <p:cNvSpPr/>
          <p:nvPr/>
        </p:nvSpPr>
        <p:spPr>
          <a:xfrm rot="5400000">
            <a:off x="-1087032" y="2696679"/>
            <a:ext cx="3429002" cy="114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2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3" name="文本框 11"/>
          <p:cNvSpPr txBox="1"/>
          <p:nvPr/>
        </p:nvSpPr>
        <p:spPr>
          <a:xfrm>
            <a:off x="1794661" y="1980945"/>
            <a:ext cx="8387377" cy="128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感谢聆听</a:t>
            </a:r>
          </a:p>
        </p:txBody>
      </p:sp>
      <p:sp>
        <p:nvSpPr>
          <p:cNvPr id="1048734" name="矩形 19"/>
          <p:cNvSpPr/>
          <p:nvPr/>
        </p:nvSpPr>
        <p:spPr>
          <a:xfrm>
            <a:off x="240631" y="954157"/>
            <a:ext cx="11678653" cy="565519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35" name="圆: 空心 20"/>
          <p:cNvSpPr/>
          <p:nvPr/>
        </p:nvSpPr>
        <p:spPr>
          <a:xfrm>
            <a:off x="10879423" y="3858968"/>
            <a:ext cx="777276" cy="77727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6" name="矩形 21"/>
          <p:cNvSpPr/>
          <p:nvPr/>
        </p:nvSpPr>
        <p:spPr>
          <a:xfrm>
            <a:off x="375735" y="4617571"/>
            <a:ext cx="11408444" cy="188825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By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：苏一涵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E96BF-6A59-2DA3-469C-381E835C0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40B39DFC-E5CB-20B6-FEAD-D0B4D2263874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19086442-70B1-59D4-46A0-FE3C3E6125D7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DD14249D-BC91-2601-4248-94BA30DD89EA}"/>
              </a:ext>
            </a:extLst>
          </p:cNvPr>
          <p:cNvGrpSpPr/>
          <p:nvPr/>
        </p:nvGrpSpPr>
        <p:grpSpPr>
          <a:xfrm>
            <a:off x="375735" y="1018285"/>
            <a:ext cx="2571652" cy="689529"/>
            <a:chOff x="-5014114" y="-12519043"/>
            <a:chExt cx="5399099" cy="3429002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59FC4FE4-5AE3-C93C-BAFF-6F36EA25B021}"/>
                </a:ext>
              </a:extLst>
            </p:cNvPr>
            <p:cNvSpPr/>
            <p:nvPr/>
          </p:nvSpPr>
          <p:spPr>
            <a:xfrm>
              <a:off x="-4956962" y="-12519041"/>
              <a:ext cx="5341947" cy="31469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Regular"/>
                </a:rPr>
                <a:t>实验输入输出要求：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BE932CFB-415A-88C7-509A-7968716662B7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B925955C-5BAD-D450-304D-E1D4AB3E755D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125E20C0-1E2A-4AB0-9538-7A1889BBA035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30" name="矩形 5">
            <a:extLst>
              <a:ext uri="{FF2B5EF4-FFF2-40B4-BE49-F238E27FC236}">
                <a16:creationId xmlns:a16="http://schemas.microsoft.com/office/drawing/2014/main" id="{46CC33EB-88B5-BAEE-9CF9-410E8A2AF8AF}"/>
              </a:ext>
            </a:extLst>
          </p:cNvPr>
          <p:cNvSpPr/>
          <p:nvPr/>
        </p:nvSpPr>
        <p:spPr>
          <a:xfrm>
            <a:off x="568364" y="2901273"/>
            <a:ext cx="585470" cy="624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97154" name="图片 15">
            <a:extLst>
              <a:ext uri="{FF2B5EF4-FFF2-40B4-BE49-F238E27FC236}">
                <a16:creationId xmlns:a16="http://schemas.microsoft.com/office/drawing/2014/main" id="{CA293888-88E0-D5F5-4F79-637E34B24B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091" y="3027638"/>
            <a:ext cx="372110" cy="372110"/>
          </a:xfrm>
          <a:prstGeom prst="rect">
            <a:avLst/>
          </a:prstGeom>
          <a:noFill/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B17B62D-ACB7-9B1C-5B20-D77F10117536}"/>
              </a:ext>
            </a:extLst>
          </p:cNvPr>
          <p:cNvSpPr/>
          <p:nvPr/>
        </p:nvSpPr>
        <p:spPr>
          <a:xfrm>
            <a:off x="1354453" y="2866158"/>
            <a:ext cx="4253541" cy="1142625"/>
          </a:xfrm>
          <a:custGeom>
            <a:avLst/>
            <a:gdLst/>
            <a:ahLst/>
            <a:cxnLst/>
            <a:rect l="0" t="0" r="r" b="b"/>
            <a:pathLst>
              <a:path w="14751" h="10293">
                <a:moveTo>
                  <a:pt x="0" y="10094"/>
                </a:moveTo>
                <a:lnTo>
                  <a:pt x="0" y="198"/>
                </a:lnTo>
                <a:cubicBezTo>
                  <a:pt x="0" y="185"/>
                  <a:pt x="1" y="172"/>
                  <a:pt x="3" y="159"/>
                </a:cubicBezTo>
                <a:cubicBezTo>
                  <a:pt x="5" y="147"/>
                  <a:pt x="8" y="134"/>
                  <a:pt x="12" y="122"/>
                </a:cubicBezTo>
                <a:cubicBezTo>
                  <a:pt x="16" y="110"/>
                  <a:pt x="21" y="99"/>
                  <a:pt x="27" y="88"/>
                </a:cubicBezTo>
                <a:cubicBezTo>
                  <a:pt x="32" y="77"/>
                  <a:pt x="39" y="67"/>
                  <a:pt x="46" y="58"/>
                </a:cubicBezTo>
                <a:cubicBezTo>
                  <a:pt x="54" y="49"/>
                  <a:pt x="62" y="40"/>
                  <a:pt x="70" y="33"/>
                </a:cubicBezTo>
                <a:cubicBezTo>
                  <a:pt x="79" y="26"/>
                  <a:pt x="88" y="20"/>
                  <a:pt x="98" y="15"/>
                </a:cubicBezTo>
                <a:cubicBezTo>
                  <a:pt x="107" y="10"/>
                  <a:pt x="117" y="6"/>
                  <a:pt x="128" y="3"/>
                </a:cubicBezTo>
                <a:cubicBezTo>
                  <a:pt x="138" y="1"/>
                  <a:pt x="148" y="0"/>
                  <a:pt x="158" y="0"/>
                </a:cubicBezTo>
                <a:lnTo>
                  <a:pt x="14553" y="0"/>
                </a:lnTo>
                <a:cubicBezTo>
                  <a:pt x="14566" y="0"/>
                  <a:pt x="14579" y="1"/>
                  <a:pt x="14592" y="3"/>
                </a:cubicBezTo>
                <a:cubicBezTo>
                  <a:pt x="14604" y="6"/>
                  <a:pt x="14617" y="10"/>
                  <a:pt x="14629" y="15"/>
                </a:cubicBezTo>
                <a:cubicBezTo>
                  <a:pt x="14641" y="20"/>
                  <a:pt x="14652" y="26"/>
                  <a:pt x="14663" y="33"/>
                </a:cubicBezTo>
                <a:cubicBezTo>
                  <a:pt x="14674" y="40"/>
                  <a:pt x="14684" y="49"/>
                  <a:pt x="14693" y="58"/>
                </a:cubicBezTo>
                <a:cubicBezTo>
                  <a:pt x="14702" y="67"/>
                  <a:pt x="14711" y="77"/>
                  <a:pt x="14718" y="88"/>
                </a:cubicBezTo>
                <a:cubicBezTo>
                  <a:pt x="14725" y="99"/>
                  <a:pt x="14731" y="110"/>
                  <a:pt x="14736" y="122"/>
                </a:cubicBezTo>
                <a:cubicBezTo>
                  <a:pt x="14741" y="134"/>
                  <a:pt x="14745" y="147"/>
                  <a:pt x="14747" y="159"/>
                </a:cubicBezTo>
                <a:cubicBezTo>
                  <a:pt x="14750" y="172"/>
                  <a:pt x="14751" y="185"/>
                  <a:pt x="14751" y="198"/>
                </a:cubicBezTo>
                <a:lnTo>
                  <a:pt x="14751" y="10094"/>
                </a:lnTo>
                <a:cubicBezTo>
                  <a:pt x="14751" y="10108"/>
                  <a:pt x="14750" y="10120"/>
                  <a:pt x="14747" y="10133"/>
                </a:cubicBezTo>
                <a:cubicBezTo>
                  <a:pt x="14745" y="10146"/>
                  <a:pt x="14741" y="10158"/>
                  <a:pt x="14736" y="10170"/>
                </a:cubicBezTo>
                <a:cubicBezTo>
                  <a:pt x="14731" y="10182"/>
                  <a:pt x="14725" y="10194"/>
                  <a:pt x="14718" y="10205"/>
                </a:cubicBezTo>
                <a:cubicBezTo>
                  <a:pt x="14711" y="10216"/>
                  <a:pt x="14702" y="10226"/>
                  <a:pt x="14693" y="10235"/>
                </a:cubicBezTo>
                <a:cubicBezTo>
                  <a:pt x="14684" y="10244"/>
                  <a:pt x="14674" y="10252"/>
                  <a:pt x="14663" y="10259"/>
                </a:cubicBezTo>
                <a:cubicBezTo>
                  <a:pt x="14652" y="10267"/>
                  <a:pt x="14641" y="10273"/>
                  <a:pt x="14629" y="10278"/>
                </a:cubicBezTo>
                <a:cubicBezTo>
                  <a:pt x="14617" y="10283"/>
                  <a:pt x="14604" y="10287"/>
                  <a:pt x="14592" y="10289"/>
                </a:cubicBezTo>
                <a:cubicBezTo>
                  <a:pt x="14579" y="10292"/>
                  <a:pt x="14566" y="10293"/>
                  <a:pt x="14553" y="10293"/>
                </a:cubicBezTo>
                <a:lnTo>
                  <a:pt x="158" y="10293"/>
                </a:lnTo>
                <a:cubicBezTo>
                  <a:pt x="148" y="10293"/>
                  <a:pt x="138" y="10292"/>
                  <a:pt x="128" y="10289"/>
                </a:cubicBezTo>
                <a:cubicBezTo>
                  <a:pt x="117" y="10287"/>
                  <a:pt x="107" y="10283"/>
                  <a:pt x="98" y="10278"/>
                </a:cubicBezTo>
                <a:cubicBezTo>
                  <a:pt x="88" y="10273"/>
                  <a:pt x="79" y="10267"/>
                  <a:pt x="70" y="10259"/>
                </a:cubicBezTo>
                <a:cubicBezTo>
                  <a:pt x="62" y="10252"/>
                  <a:pt x="54" y="10244"/>
                  <a:pt x="46" y="10235"/>
                </a:cubicBezTo>
                <a:cubicBezTo>
                  <a:pt x="39" y="10226"/>
                  <a:pt x="32" y="10216"/>
                  <a:pt x="27" y="10205"/>
                </a:cubicBezTo>
                <a:cubicBezTo>
                  <a:pt x="21" y="10194"/>
                  <a:pt x="16" y="10182"/>
                  <a:pt x="12" y="10170"/>
                </a:cubicBezTo>
                <a:cubicBezTo>
                  <a:pt x="8" y="10158"/>
                  <a:pt x="5" y="10146"/>
                  <a:pt x="3" y="10133"/>
                </a:cubicBezTo>
                <a:cubicBezTo>
                  <a:pt x="1" y="10120"/>
                  <a:pt x="0" y="10108"/>
                  <a:pt x="0" y="10094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zh-CN" dirty="0">
                <a:solidFill>
                  <a:srgbClr val="E2E8F0"/>
                </a:solidFill>
                <a:latin typeface="Noto Sans SC"/>
                <a:ea typeface="Noto Sans SC"/>
              </a:rPr>
              <a:t>实验输入：</a:t>
            </a:r>
            <a:r>
              <a:rPr lang="zh-CN" altLang="en-US" dirty="0">
                <a:solidFill>
                  <a:srgbClr val="E2E8F0"/>
                </a:solidFill>
                <a:latin typeface="Noto Sans SC"/>
                <a:ea typeface="Noto Sans SC"/>
              </a:rPr>
              <a:t>通过串口调试工具（如 </a:t>
            </a:r>
            <a:r>
              <a:rPr lang="en-US" altLang="zh-CN" dirty="0">
                <a:solidFill>
                  <a:srgbClr val="E2E8F0"/>
                </a:solidFill>
                <a:latin typeface="Noto Sans SC"/>
                <a:ea typeface="Noto Sans SC"/>
              </a:rPr>
              <a:t>SSCOM3.2</a:t>
            </a:r>
            <a:r>
              <a:rPr lang="zh-CN" altLang="en-US" dirty="0">
                <a:solidFill>
                  <a:srgbClr val="E2E8F0"/>
                </a:solidFill>
                <a:latin typeface="Noto Sans SC"/>
                <a:ea typeface="Noto Sans SC"/>
              </a:rPr>
              <a:t>）发送 “开” 或 “关” 字符串（编码为 </a:t>
            </a:r>
            <a:r>
              <a:rPr lang="en-US" altLang="zh-CN" dirty="0">
                <a:solidFill>
                  <a:srgbClr val="E2E8F0"/>
                </a:solidFill>
                <a:latin typeface="Noto Sans SC"/>
                <a:ea typeface="Noto Sans SC"/>
              </a:rPr>
              <a:t>GBK</a:t>
            </a:r>
            <a:r>
              <a:rPr lang="zh-CN" altLang="en-US" dirty="0">
                <a:solidFill>
                  <a:srgbClr val="E2E8F0"/>
                </a:solidFill>
                <a:latin typeface="Noto Sans SC"/>
                <a:ea typeface="Noto Sans SC"/>
              </a:rPr>
              <a:t>，对应十六进制分别为</a:t>
            </a:r>
            <a:r>
              <a:rPr lang="en-US" altLang="zh-CN" dirty="0">
                <a:solidFill>
                  <a:srgbClr val="E2E8F0"/>
                </a:solidFill>
                <a:latin typeface="Noto Sans SC"/>
                <a:ea typeface="Noto Sans SC"/>
              </a:rPr>
              <a:t>0xBF 0xAA</a:t>
            </a:r>
            <a:r>
              <a:rPr lang="zh-CN" altLang="en-US" dirty="0">
                <a:solidFill>
                  <a:srgbClr val="E2E8F0"/>
                </a:solidFill>
                <a:latin typeface="Noto Sans SC"/>
                <a:ea typeface="Noto Sans SC"/>
              </a:rPr>
              <a:t>和</a:t>
            </a:r>
            <a:r>
              <a:rPr lang="en-US" altLang="zh-CN" dirty="0">
                <a:solidFill>
                  <a:srgbClr val="E2E8F0"/>
                </a:solidFill>
                <a:latin typeface="Noto Sans SC"/>
                <a:ea typeface="Noto Sans SC"/>
              </a:rPr>
              <a:t>0xB9 0xD8</a:t>
            </a:r>
            <a:r>
              <a:rPr lang="zh-CN" altLang="en-US" dirty="0">
                <a:solidFill>
                  <a:srgbClr val="E2E8F0"/>
                </a:solidFill>
                <a:latin typeface="Noto Sans SC"/>
                <a:ea typeface="Noto Sans SC"/>
              </a:rPr>
              <a:t>）</a:t>
            </a:r>
            <a:endParaRPr lang="en-US" altLang="zh-CN" dirty="0">
              <a:solidFill>
                <a:srgbClr val="000000"/>
              </a:solidFill>
              <a:latin typeface="Times New Roman"/>
            </a:endParaRPr>
          </a:p>
          <a:p>
            <a:endParaRPr lang="en-US" b="0" u="none" strike="noStrike" dirty="0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07CED5F-9DE3-5262-EEA4-1880CA9981AF}"/>
              </a:ext>
            </a:extLst>
          </p:cNvPr>
          <p:cNvSpPr/>
          <p:nvPr/>
        </p:nvSpPr>
        <p:spPr>
          <a:xfrm>
            <a:off x="1320767" y="2856034"/>
            <a:ext cx="4287227" cy="1138481"/>
          </a:xfrm>
          <a:custGeom>
            <a:avLst/>
            <a:gdLst/>
            <a:ahLst/>
            <a:cxnLst/>
            <a:rect l="0" t="0" r="r" b="b"/>
            <a:pathLst>
              <a:path w="14817" h="10320">
                <a:moveTo>
                  <a:pt x="0" y="10108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3"/>
                  <a:pt x="82" y="44"/>
                  <a:pt x="94" y="36"/>
                </a:cubicBezTo>
                <a:cubicBezTo>
                  <a:pt x="105" y="28"/>
                  <a:pt x="118" y="22"/>
                  <a:pt x="130" y="17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2"/>
                  <a:pt x="198" y="0"/>
                  <a:pt x="211" y="0"/>
                </a:cubicBezTo>
                <a:lnTo>
                  <a:pt x="14606" y="0"/>
                </a:lnTo>
                <a:cubicBezTo>
                  <a:pt x="14620" y="0"/>
                  <a:pt x="14633" y="2"/>
                  <a:pt x="14647" y="4"/>
                </a:cubicBezTo>
                <a:cubicBezTo>
                  <a:pt x="14661" y="7"/>
                  <a:pt x="14674" y="11"/>
                  <a:pt x="14687" y="17"/>
                </a:cubicBezTo>
                <a:cubicBezTo>
                  <a:pt x="14700" y="22"/>
                  <a:pt x="14712" y="28"/>
                  <a:pt x="14723" y="36"/>
                </a:cubicBezTo>
                <a:cubicBezTo>
                  <a:pt x="14735" y="44"/>
                  <a:pt x="14746" y="53"/>
                  <a:pt x="14756" y="62"/>
                </a:cubicBezTo>
                <a:cubicBezTo>
                  <a:pt x="14765" y="72"/>
                  <a:pt x="14774" y="83"/>
                  <a:pt x="14782" y="94"/>
                </a:cubicBezTo>
                <a:cubicBezTo>
                  <a:pt x="14790" y="106"/>
                  <a:pt x="14796" y="118"/>
                  <a:pt x="14801" y="131"/>
                </a:cubicBezTo>
                <a:cubicBezTo>
                  <a:pt x="14807" y="144"/>
                  <a:pt x="14811" y="157"/>
                  <a:pt x="14813" y="171"/>
                </a:cubicBezTo>
                <a:cubicBezTo>
                  <a:pt x="14816" y="184"/>
                  <a:pt x="14817" y="198"/>
                  <a:pt x="14817" y="212"/>
                </a:cubicBezTo>
                <a:lnTo>
                  <a:pt x="14817" y="10108"/>
                </a:lnTo>
                <a:cubicBezTo>
                  <a:pt x="14817" y="10122"/>
                  <a:pt x="14816" y="10136"/>
                  <a:pt x="14813" y="10150"/>
                </a:cubicBezTo>
                <a:cubicBezTo>
                  <a:pt x="14811" y="10163"/>
                  <a:pt x="14807" y="10177"/>
                  <a:pt x="14801" y="10189"/>
                </a:cubicBezTo>
                <a:cubicBezTo>
                  <a:pt x="14796" y="10202"/>
                  <a:pt x="14790" y="10215"/>
                  <a:pt x="14782" y="10226"/>
                </a:cubicBezTo>
                <a:cubicBezTo>
                  <a:pt x="14774" y="10238"/>
                  <a:pt x="14765" y="10248"/>
                  <a:pt x="14756" y="10258"/>
                </a:cubicBezTo>
                <a:cubicBezTo>
                  <a:pt x="14746" y="10268"/>
                  <a:pt x="14735" y="10277"/>
                  <a:pt x="14723" y="10284"/>
                </a:cubicBezTo>
                <a:cubicBezTo>
                  <a:pt x="14712" y="10292"/>
                  <a:pt x="14700" y="10299"/>
                  <a:pt x="14687" y="10304"/>
                </a:cubicBezTo>
                <a:cubicBezTo>
                  <a:pt x="14674" y="10309"/>
                  <a:pt x="14661" y="10313"/>
                  <a:pt x="14647" y="10316"/>
                </a:cubicBezTo>
                <a:cubicBezTo>
                  <a:pt x="14633" y="10319"/>
                  <a:pt x="14620" y="10320"/>
                  <a:pt x="14606" y="10320"/>
                </a:cubicBezTo>
                <a:lnTo>
                  <a:pt x="211" y="10320"/>
                </a:lnTo>
                <a:cubicBezTo>
                  <a:pt x="198" y="10320"/>
                  <a:pt x="184" y="10319"/>
                  <a:pt x="170" y="10316"/>
                </a:cubicBezTo>
                <a:cubicBezTo>
                  <a:pt x="157" y="10313"/>
                  <a:pt x="143" y="10309"/>
                  <a:pt x="130" y="10304"/>
                </a:cubicBezTo>
                <a:cubicBezTo>
                  <a:pt x="118" y="10299"/>
                  <a:pt x="105" y="10292"/>
                  <a:pt x="94" y="10284"/>
                </a:cubicBezTo>
                <a:cubicBezTo>
                  <a:pt x="82" y="10277"/>
                  <a:pt x="72" y="10268"/>
                  <a:pt x="62" y="10258"/>
                </a:cubicBezTo>
                <a:cubicBezTo>
                  <a:pt x="52" y="10248"/>
                  <a:pt x="43" y="10238"/>
                  <a:pt x="36" y="10226"/>
                </a:cubicBezTo>
                <a:cubicBezTo>
                  <a:pt x="28" y="10215"/>
                  <a:pt x="21" y="10202"/>
                  <a:pt x="16" y="10189"/>
                </a:cubicBezTo>
                <a:cubicBezTo>
                  <a:pt x="11" y="10177"/>
                  <a:pt x="7" y="10163"/>
                  <a:pt x="4" y="10150"/>
                </a:cubicBezTo>
                <a:cubicBezTo>
                  <a:pt x="1" y="10136"/>
                  <a:pt x="0" y="10122"/>
                  <a:pt x="0" y="10108"/>
                </a:cubicBezTo>
                <a:moveTo>
                  <a:pt x="106" y="10108"/>
                </a:moveTo>
                <a:lnTo>
                  <a:pt x="106" y="212"/>
                </a:lnTo>
                <a:cubicBezTo>
                  <a:pt x="106" y="200"/>
                  <a:pt x="106" y="188"/>
                  <a:pt x="108" y="176"/>
                </a:cubicBezTo>
                <a:cubicBezTo>
                  <a:pt x="109" y="164"/>
                  <a:pt x="111" y="152"/>
                  <a:pt x="114" y="141"/>
                </a:cubicBezTo>
                <a:cubicBezTo>
                  <a:pt x="116" y="130"/>
                  <a:pt x="120" y="119"/>
                  <a:pt x="124" y="109"/>
                </a:cubicBezTo>
                <a:cubicBezTo>
                  <a:pt x="127" y="99"/>
                  <a:pt x="132" y="90"/>
                  <a:pt x="137" y="81"/>
                </a:cubicBezTo>
                <a:cubicBezTo>
                  <a:pt x="142" y="73"/>
                  <a:pt x="147" y="65"/>
                  <a:pt x="153" y="58"/>
                </a:cubicBezTo>
                <a:cubicBezTo>
                  <a:pt x="158" y="51"/>
                  <a:pt x="165" y="46"/>
                  <a:pt x="171" y="41"/>
                </a:cubicBezTo>
                <a:cubicBezTo>
                  <a:pt x="177" y="36"/>
                  <a:pt x="184" y="33"/>
                  <a:pt x="191" y="30"/>
                </a:cubicBezTo>
                <a:cubicBezTo>
                  <a:pt x="198" y="28"/>
                  <a:pt x="205" y="27"/>
                  <a:pt x="211" y="27"/>
                </a:cubicBezTo>
                <a:lnTo>
                  <a:pt x="14606" y="27"/>
                </a:lnTo>
                <a:cubicBezTo>
                  <a:pt x="14618" y="27"/>
                  <a:pt x="14630" y="28"/>
                  <a:pt x="14642" y="30"/>
                </a:cubicBezTo>
                <a:cubicBezTo>
                  <a:pt x="14654" y="33"/>
                  <a:pt x="14665" y="36"/>
                  <a:pt x="14677" y="41"/>
                </a:cubicBezTo>
                <a:cubicBezTo>
                  <a:pt x="14688" y="46"/>
                  <a:pt x="14699" y="51"/>
                  <a:pt x="14709" y="58"/>
                </a:cubicBezTo>
                <a:cubicBezTo>
                  <a:pt x="14719" y="65"/>
                  <a:pt x="14728" y="73"/>
                  <a:pt x="14737" y="81"/>
                </a:cubicBezTo>
                <a:cubicBezTo>
                  <a:pt x="14745" y="90"/>
                  <a:pt x="14753" y="99"/>
                  <a:pt x="14760" y="109"/>
                </a:cubicBezTo>
                <a:cubicBezTo>
                  <a:pt x="14767" y="119"/>
                  <a:pt x="14772" y="130"/>
                  <a:pt x="14777" y="141"/>
                </a:cubicBezTo>
                <a:cubicBezTo>
                  <a:pt x="14782" y="152"/>
                  <a:pt x="14785" y="164"/>
                  <a:pt x="14787" y="176"/>
                </a:cubicBezTo>
                <a:cubicBezTo>
                  <a:pt x="14790" y="188"/>
                  <a:pt x="14791" y="200"/>
                  <a:pt x="14791" y="212"/>
                </a:cubicBezTo>
                <a:lnTo>
                  <a:pt x="14791" y="10108"/>
                </a:lnTo>
                <a:cubicBezTo>
                  <a:pt x="14791" y="10121"/>
                  <a:pt x="14790" y="10133"/>
                  <a:pt x="14787" y="10145"/>
                </a:cubicBezTo>
                <a:cubicBezTo>
                  <a:pt x="14785" y="10157"/>
                  <a:pt x="14782" y="10168"/>
                  <a:pt x="14777" y="10179"/>
                </a:cubicBezTo>
                <a:cubicBezTo>
                  <a:pt x="14772" y="10191"/>
                  <a:pt x="14767" y="10201"/>
                  <a:pt x="14760" y="10211"/>
                </a:cubicBezTo>
                <a:cubicBezTo>
                  <a:pt x="14753" y="10222"/>
                  <a:pt x="14745" y="10231"/>
                  <a:pt x="14737" y="10239"/>
                </a:cubicBezTo>
                <a:cubicBezTo>
                  <a:pt x="14728" y="10248"/>
                  <a:pt x="14719" y="10256"/>
                  <a:pt x="14709" y="10262"/>
                </a:cubicBezTo>
                <a:cubicBezTo>
                  <a:pt x="14699" y="10269"/>
                  <a:pt x="14688" y="10275"/>
                  <a:pt x="14677" y="10280"/>
                </a:cubicBezTo>
                <a:cubicBezTo>
                  <a:pt x="14665" y="10284"/>
                  <a:pt x="14654" y="10288"/>
                  <a:pt x="14642" y="10290"/>
                </a:cubicBezTo>
                <a:cubicBezTo>
                  <a:pt x="14630" y="10293"/>
                  <a:pt x="14618" y="10294"/>
                  <a:pt x="14606" y="10294"/>
                </a:cubicBezTo>
                <a:lnTo>
                  <a:pt x="211" y="10294"/>
                </a:lnTo>
                <a:cubicBezTo>
                  <a:pt x="205" y="10294"/>
                  <a:pt x="198" y="10293"/>
                  <a:pt x="191" y="10290"/>
                </a:cubicBezTo>
                <a:cubicBezTo>
                  <a:pt x="184" y="10288"/>
                  <a:pt x="177" y="10284"/>
                  <a:pt x="171" y="10280"/>
                </a:cubicBezTo>
                <a:cubicBezTo>
                  <a:pt x="165" y="10275"/>
                  <a:pt x="158" y="10269"/>
                  <a:pt x="153" y="10262"/>
                </a:cubicBezTo>
                <a:cubicBezTo>
                  <a:pt x="147" y="10256"/>
                  <a:pt x="142" y="10248"/>
                  <a:pt x="137" y="10239"/>
                </a:cubicBezTo>
                <a:cubicBezTo>
                  <a:pt x="132" y="10231"/>
                  <a:pt x="127" y="10222"/>
                  <a:pt x="124" y="10211"/>
                </a:cubicBezTo>
                <a:cubicBezTo>
                  <a:pt x="120" y="10201"/>
                  <a:pt x="116" y="10191"/>
                  <a:pt x="114" y="10179"/>
                </a:cubicBezTo>
                <a:cubicBezTo>
                  <a:pt x="111" y="10168"/>
                  <a:pt x="109" y="10157"/>
                  <a:pt x="108" y="10145"/>
                </a:cubicBezTo>
                <a:cubicBezTo>
                  <a:pt x="106" y="10133"/>
                  <a:pt x="106" y="10121"/>
                  <a:pt x="106" y="10108"/>
                </a:cubicBezTo>
                <a:close/>
              </a:path>
            </a:pathLst>
          </a:custGeom>
          <a:solidFill>
            <a:srgbClr val="00E5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8519742-19A8-0EF7-CE31-1F22BA2F2332}"/>
              </a:ext>
            </a:extLst>
          </p:cNvPr>
          <p:cNvSpPr/>
          <p:nvPr/>
        </p:nvSpPr>
        <p:spPr>
          <a:xfrm>
            <a:off x="1443335" y="4871538"/>
            <a:ext cx="388656" cy="424469"/>
          </a:xfrm>
          <a:custGeom>
            <a:avLst/>
            <a:gdLst/>
            <a:ahLst/>
            <a:cxnLst/>
            <a:rect l="0" t="0" r="r" b="b"/>
            <a:pathLst>
              <a:path w="398" h="411">
                <a:moveTo>
                  <a:pt x="226" y="26"/>
                </a:moveTo>
                <a:cubicBezTo>
                  <a:pt x="226" y="12"/>
                  <a:pt x="214" y="0"/>
                  <a:pt x="199" y="0"/>
                </a:cubicBezTo>
                <a:cubicBezTo>
                  <a:pt x="185" y="0"/>
                  <a:pt x="173" y="12"/>
                  <a:pt x="173" y="26"/>
                </a:cubicBezTo>
                <a:lnTo>
                  <a:pt x="173" y="212"/>
                </a:lnTo>
                <a:cubicBezTo>
                  <a:pt x="173" y="226"/>
                  <a:pt x="185" y="238"/>
                  <a:pt x="199" y="238"/>
                </a:cubicBezTo>
                <a:cubicBezTo>
                  <a:pt x="214" y="238"/>
                  <a:pt x="226" y="226"/>
                  <a:pt x="226" y="212"/>
                </a:cubicBezTo>
                <a:lnTo>
                  <a:pt x="226" y="26"/>
                </a:lnTo>
                <a:moveTo>
                  <a:pt x="105" y="100"/>
                </a:moveTo>
                <a:cubicBezTo>
                  <a:pt x="117" y="90"/>
                  <a:pt x="118" y="74"/>
                  <a:pt x="109" y="62"/>
                </a:cubicBezTo>
                <a:cubicBezTo>
                  <a:pt x="99" y="51"/>
                  <a:pt x="83" y="50"/>
                  <a:pt x="71" y="59"/>
                </a:cubicBezTo>
                <a:cubicBezTo>
                  <a:pt x="28" y="95"/>
                  <a:pt x="0" y="150"/>
                  <a:pt x="0" y="212"/>
                </a:cubicBezTo>
                <a:cubicBezTo>
                  <a:pt x="0" y="322"/>
                  <a:pt x="89" y="411"/>
                  <a:pt x="199" y="411"/>
                </a:cubicBezTo>
                <a:cubicBezTo>
                  <a:pt x="309" y="411"/>
                  <a:pt x="398" y="322"/>
                  <a:pt x="398" y="212"/>
                </a:cubicBezTo>
                <a:cubicBezTo>
                  <a:pt x="398" y="150"/>
                  <a:pt x="370" y="95"/>
                  <a:pt x="326" y="59"/>
                </a:cubicBezTo>
                <a:cubicBezTo>
                  <a:pt x="315" y="50"/>
                  <a:pt x="298" y="51"/>
                  <a:pt x="289" y="62"/>
                </a:cubicBezTo>
                <a:cubicBezTo>
                  <a:pt x="280" y="74"/>
                  <a:pt x="281" y="90"/>
                  <a:pt x="292" y="100"/>
                </a:cubicBezTo>
                <a:cubicBezTo>
                  <a:pt x="324" y="126"/>
                  <a:pt x="345" y="167"/>
                  <a:pt x="345" y="212"/>
                </a:cubicBezTo>
                <a:cubicBezTo>
                  <a:pt x="345" y="293"/>
                  <a:pt x="280" y="358"/>
                  <a:pt x="199" y="358"/>
                </a:cubicBezTo>
                <a:cubicBezTo>
                  <a:pt x="118" y="358"/>
                  <a:pt x="53" y="293"/>
                  <a:pt x="53" y="212"/>
                </a:cubicBezTo>
                <a:cubicBezTo>
                  <a:pt x="53" y="167"/>
                  <a:pt x="73" y="126"/>
                  <a:pt x="105" y="10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B97CD7-6FCA-AD5F-3B2A-4365992E3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451" y="1288583"/>
            <a:ext cx="5586087" cy="5138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93D61E8-7363-085B-F5F5-867424AF0DCC}"/>
                  </a:ext>
                </a:extLst>
              </p14:cNvPr>
              <p14:cNvContentPartPr/>
              <p14:nvPr/>
            </p14:nvContentPartPr>
            <p14:xfrm>
              <a:off x="7066129" y="5556380"/>
              <a:ext cx="4439880" cy="8985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93D61E8-7363-085B-F5F5-867424AF0D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0009" y="5550260"/>
                <a:ext cx="4452120" cy="9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323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DB6AD-F079-C3CE-1217-D215E950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112CAE3B-AD8F-D252-AE59-1EF6189080F5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502ECE34-4FDE-12C0-7F87-474550E1DA3A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7D7CB915-33EB-2F95-D26A-5E98F61BED3D}"/>
              </a:ext>
            </a:extLst>
          </p:cNvPr>
          <p:cNvGrpSpPr/>
          <p:nvPr/>
        </p:nvGrpSpPr>
        <p:grpSpPr>
          <a:xfrm>
            <a:off x="375735" y="1018285"/>
            <a:ext cx="2571652" cy="689529"/>
            <a:chOff x="-5014114" y="-12519043"/>
            <a:chExt cx="5399099" cy="3429002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D8F2C435-8CBF-0F5F-4E60-48DF8BAD3F9C}"/>
                </a:ext>
              </a:extLst>
            </p:cNvPr>
            <p:cNvSpPr/>
            <p:nvPr/>
          </p:nvSpPr>
          <p:spPr>
            <a:xfrm>
              <a:off x="-4956962" y="-12519041"/>
              <a:ext cx="5341947" cy="31469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Regular"/>
                </a:rPr>
                <a:t>实验输入输出要求：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33AD025E-B750-CD97-3327-45C7EC7561EC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0092D332-786A-38A4-0772-5979060AB457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A112F931-626A-6B14-8E2D-45980976F30B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30" name="矩形 5">
            <a:extLst>
              <a:ext uri="{FF2B5EF4-FFF2-40B4-BE49-F238E27FC236}">
                <a16:creationId xmlns:a16="http://schemas.microsoft.com/office/drawing/2014/main" id="{C5D9A458-3533-0B1D-78B8-B8C6F445283A}"/>
              </a:ext>
            </a:extLst>
          </p:cNvPr>
          <p:cNvSpPr/>
          <p:nvPr/>
        </p:nvSpPr>
        <p:spPr>
          <a:xfrm>
            <a:off x="568364" y="2901273"/>
            <a:ext cx="585470" cy="624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838C99D1-8009-2958-5108-054C807077F1}"/>
              </a:ext>
            </a:extLst>
          </p:cNvPr>
          <p:cNvSpPr/>
          <p:nvPr/>
        </p:nvSpPr>
        <p:spPr>
          <a:xfrm>
            <a:off x="1354453" y="2866158"/>
            <a:ext cx="4253541" cy="1924999"/>
          </a:xfrm>
          <a:custGeom>
            <a:avLst/>
            <a:gdLst/>
            <a:ahLst/>
            <a:cxnLst/>
            <a:rect l="0" t="0" r="r" b="b"/>
            <a:pathLst>
              <a:path w="14751" h="10293">
                <a:moveTo>
                  <a:pt x="0" y="10094"/>
                </a:moveTo>
                <a:lnTo>
                  <a:pt x="0" y="198"/>
                </a:lnTo>
                <a:cubicBezTo>
                  <a:pt x="0" y="185"/>
                  <a:pt x="1" y="172"/>
                  <a:pt x="3" y="159"/>
                </a:cubicBezTo>
                <a:cubicBezTo>
                  <a:pt x="5" y="147"/>
                  <a:pt x="8" y="134"/>
                  <a:pt x="12" y="122"/>
                </a:cubicBezTo>
                <a:cubicBezTo>
                  <a:pt x="16" y="110"/>
                  <a:pt x="21" y="99"/>
                  <a:pt x="27" y="88"/>
                </a:cubicBezTo>
                <a:cubicBezTo>
                  <a:pt x="32" y="77"/>
                  <a:pt x="39" y="67"/>
                  <a:pt x="46" y="58"/>
                </a:cubicBezTo>
                <a:cubicBezTo>
                  <a:pt x="54" y="49"/>
                  <a:pt x="62" y="40"/>
                  <a:pt x="70" y="33"/>
                </a:cubicBezTo>
                <a:cubicBezTo>
                  <a:pt x="79" y="26"/>
                  <a:pt x="88" y="20"/>
                  <a:pt x="98" y="15"/>
                </a:cubicBezTo>
                <a:cubicBezTo>
                  <a:pt x="107" y="10"/>
                  <a:pt x="117" y="6"/>
                  <a:pt x="128" y="3"/>
                </a:cubicBezTo>
                <a:cubicBezTo>
                  <a:pt x="138" y="1"/>
                  <a:pt x="148" y="0"/>
                  <a:pt x="158" y="0"/>
                </a:cubicBezTo>
                <a:lnTo>
                  <a:pt x="14553" y="0"/>
                </a:lnTo>
                <a:cubicBezTo>
                  <a:pt x="14566" y="0"/>
                  <a:pt x="14579" y="1"/>
                  <a:pt x="14592" y="3"/>
                </a:cubicBezTo>
                <a:cubicBezTo>
                  <a:pt x="14604" y="6"/>
                  <a:pt x="14617" y="10"/>
                  <a:pt x="14629" y="15"/>
                </a:cubicBezTo>
                <a:cubicBezTo>
                  <a:pt x="14641" y="20"/>
                  <a:pt x="14652" y="26"/>
                  <a:pt x="14663" y="33"/>
                </a:cubicBezTo>
                <a:cubicBezTo>
                  <a:pt x="14674" y="40"/>
                  <a:pt x="14684" y="49"/>
                  <a:pt x="14693" y="58"/>
                </a:cubicBezTo>
                <a:cubicBezTo>
                  <a:pt x="14702" y="67"/>
                  <a:pt x="14711" y="77"/>
                  <a:pt x="14718" y="88"/>
                </a:cubicBezTo>
                <a:cubicBezTo>
                  <a:pt x="14725" y="99"/>
                  <a:pt x="14731" y="110"/>
                  <a:pt x="14736" y="122"/>
                </a:cubicBezTo>
                <a:cubicBezTo>
                  <a:pt x="14741" y="134"/>
                  <a:pt x="14745" y="147"/>
                  <a:pt x="14747" y="159"/>
                </a:cubicBezTo>
                <a:cubicBezTo>
                  <a:pt x="14750" y="172"/>
                  <a:pt x="14751" y="185"/>
                  <a:pt x="14751" y="198"/>
                </a:cubicBezTo>
                <a:lnTo>
                  <a:pt x="14751" y="10094"/>
                </a:lnTo>
                <a:cubicBezTo>
                  <a:pt x="14751" y="10108"/>
                  <a:pt x="14750" y="10120"/>
                  <a:pt x="14747" y="10133"/>
                </a:cubicBezTo>
                <a:cubicBezTo>
                  <a:pt x="14745" y="10146"/>
                  <a:pt x="14741" y="10158"/>
                  <a:pt x="14736" y="10170"/>
                </a:cubicBezTo>
                <a:cubicBezTo>
                  <a:pt x="14731" y="10182"/>
                  <a:pt x="14725" y="10194"/>
                  <a:pt x="14718" y="10205"/>
                </a:cubicBezTo>
                <a:cubicBezTo>
                  <a:pt x="14711" y="10216"/>
                  <a:pt x="14702" y="10226"/>
                  <a:pt x="14693" y="10235"/>
                </a:cubicBezTo>
                <a:cubicBezTo>
                  <a:pt x="14684" y="10244"/>
                  <a:pt x="14674" y="10252"/>
                  <a:pt x="14663" y="10259"/>
                </a:cubicBezTo>
                <a:cubicBezTo>
                  <a:pt x="14652" y="10267"/>
                  <a:pt x="14641" y="10273"/>
                  <a:pt x="14629" y="10278"/>
                </a:cubicBezTo>
                <a:cubicBezTo>
                  <a:pt x="14617" y="10283"/>
                  <a:pt x="14604" y="10287"/>
                  <a:pt x="14592" y="10289"/>
                </a:cubicBezTo>
                <a:cubicBezTo>
                  <a:pt x="14579" y="10292"/>
                  <a:pt x="14566" y="10293"/>
                  <a:pt x="14553" y="10293"/>
                </a:cubicBezTo>
                <a:lnTo>
                  <a:pt x="158" y="10293"/>
                </a:lnTo>
                <a:cubicBezTo>
                  <a:pt x="148" y="10293"/>
                  <a:pt x="138" y="10292"/>
                  <a:pt x="128" y="10289"/>
                </a:cubicBezTo>
                <a:cubicBezTo>
                  <a:pt x="117" y="10287"/>
                  <a:pt x="107" y="10283"/>
                  <a:pt x="98" y="10278"/>
                </a:cubicBezTo>
                <a:cubicBezTo>
                  <a:pt x="88" y="10273"/>
                  <a:pt x="79" y="10267"/>
                  <a:pt x="70" y="10259"/>
                </a:cubicBezTo>
                <a:cubicBezTo>
                  <a:pt x="62" y="10252"/>
                  <a:pt x="54" y="10244"/>
                  <a:pt x="46" y="10235"/>
                </a:cubicBezTo>
                <a:cubicBezTo>
                  <a:pt x="39" y="10226"/>
                  <a:pt x="32" y="10216"/>
                  <a:pt x="27" y="10205"/>
                </a:cubicBezTo>
                <a:cubicBezTo>
                  <a:pt x="21" y="10194"/>
                  <a:pt x="16" y="10182"/>
                  <a:pt x="12" y="10170"/>
                </a:cubicBezTo>
                <a:cubicBezTo>
                  <a:pt x="8" y="10158"/>
                  <a:pt x="5" y="10146"/>
                  <a:pt x="3" y="10133"/>
                </a:cubicBezTo>
                <a:cubicBezTo>
                  <a:pt x="1" y="10120"/>
                  <a:pt x="0" y="10108"/>
                  <a:pt x="0" y="10094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zh-CN" dirty="0">
                <a:solidFill>
                  <a:srgbClr val="E2E8F0"/>
                </a:solidFill>
                <a:latin typeface="Noto Sans SC"/>
                <a:ea typeface="Noto Sans SC"/>
              </a:rPr>
              <a:t>实验输</a:t>
            </a:r>
            <a:r>
              <a:rPr lang="zh-CN" altLang="en-US" dirty="0">
                <a:solidFill>
                  <a:srgbClr val="E2E8F0"/>
                </a:solidFill>
                <a:latin typeface="Noto Sans SC"/>
                <a:ea typeface="Noto Sans SC"/>
              </a:rPr>
              <a:t>出</a:t>
            </a:r>
            <a:r>
              <a:rPr lang="zh-CN" altLang="zh-CN" dirty="0">
                <a:solidFill>
                  <a:srgbClr val="E2E8F0"/>
                </a:solidFill>
                <a:latin typeface="Noto Sans SC"/>
                <a:ea typeface="Noto Sans SC"/>
              </a:rPr>
              <a:t>：</a:t>
            </a:r>
            <a:endParaRPr lang="en-US" altLang="zh-CN" dirty="0">
              <a:solidFill>
                <a:srgbClr val="E2E8F0"/>
              </a:solidFill>
              <a:latin typeface="Noto Sans SC"/>
              <a:ea typeface="Noto Sans SC"/>
            </a:endParaRPr>
          </a:p>
          <a:p>
            <a:r>
              <a:rPr lang="zh-CN" altLang="en-US" dirty="0">
                <a:solidFill>
                  <a:srgbClr val="E2E8F0"/>
                </a:solidFill>
                <a:latin typeface="Noto Sans SC"/>
                <a:ea typeface="Noto Sans SC"/>
              </a:rPr>
              <a:t>硬件输出：继电器吸合（发出 “咔哒” 声）或断开（发出 “咔哒” 声）。</a:t>
            </a:r>
          </a:p>
          <a:p>
            <a:r>
              <a:rPr lang="zh-CN" altLang="en-US" dirty="0">
                <a:solidFill>
                  <a:srgbClr val="E2E8F0"/>
                </a:solidFill>
                <a:latin typeface="Noto Sans SC"/>
                <a:ea typeface="Noto Sans SC"/>
              </a:rPr>
              <a:t>软件输出：串口调试工具接收区回显 “继电器 ：开” 或 “继电器 ：关” 的状态提示信息。</a:t>
            </a:r>
            <a:endParaRPr lang="en-US" altLang="zh-CN" dirty="0">
              <a:solidFill>
                <a:srgbClr val="000000"/>
              </a:solidFill>
              <a:latin typeface="Times New Roman"/>
            </a:endParaRPr>
          </a:p>
          <a:p>
            <a:endParaRPr lang="en-US" b="0" u="none" strike="noStrike" dirty="0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69740B62-A93E-3204-6214-44DA9D8FBBAA}"/>
              </a:ext>
            </a:extLst>
          </p:cNvPr>
          <p:cNvSpPr/>
          <p:nvPr/>
        </p:nvSpPr>
        <p:spPr>
          <a:xfrm>
            <a:off x="1320767" y="2856034"/>
            <a:ext cx="4287227" cy="1935123"/>
          </a:xfrm>
          <a:custGeom>
            <a:avLst/>
            <a:gdLst/>
            <a:ahLst/>
            <a:cxnLst/>
            <a:rect l="0" t="0" r="r" b="b"/>
            <a:pathLst>
              <a:path w="14817" h="10320">
                <a:moveTo>
                  <a:pt x="0" y="10108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3"/>
                  <a:pt x="82" y="44"/>
                  <a:pt x="94" y="36"/>
                </a:cubicBezTo>
                <a:cubicBezTo>
                  <a:pt x="105" y="28"/>
                  <a:pt x="118" y="22"/>
                  <a:pt x="130" y="17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2"/>
                  <a:pt x="198" y="0"/>
                  <a:pt x="211" y="0"/>
                </a:cubicBezTo>
                <a:lnTo>
                  <a:pt x="14606" y="0"/>
                </a:lnTo>
                <a:cubicBezTo>
                  <a:pt x="14620" y="0"/>
                  <a:pt x="14633" y="2"/>
                  <a:pt x="14647" y="4"/>
                </a:cubicBezTo>
                <a:cubicBezTo>
                  <a:pt x="14661" y="7"/>
                  <a:pt x="14674" y="11"/>
                  <a:pt x="14687" y="17"/>
                </a:cubicBezTo>
                <a:cubicBezTo>
                  <a:pt x="14700" y="22"/>
                  <a:pt x="14712" y="28"/>
                  <a:pt x="14723" y="36"/>
                </a:cubicBezTo>
                <a:cubicBezTo>
                  <a:pt x="14735" y="44"/>
                  <a:pt x="14746" y="53"/>
                  <a:pt x="14756" y="62"/>
                </a:cubicBezTo>
                <a:cubicBezTo>
                  <a:pt x="14765" y="72"/>
                  <a:pt x="14774" y="83"/>
                  <a:pt x="14782" y="94"/>
                </a:cubicBezTo>
                <a:cubicBezTo>
                  <a:pt x="14790" y="106"/>
                  <a:pt x="14796" y="118"/>
                  <a:pt x="14801" y="131"/>
                </a:cubicBezTo>
                <a:cubicBezTo>
                  <a:pt x="14807" y="144"/>
                  <a:pt x="14811" y="157"/>
                  <a:pt x="14813" y="171"/>
                </a:cubicBezTo>
                <a:cubicBezTo>
                  <a:pt x="14816" y="184"/>
                  <a:pt x="14817" y="198"/>
                  <a:pt x="14817" y="212"/>
                </a:cubicBezTo>
                <a:lnTo>
                  <a:pt x="14817" y="10108"/>
                </a:lnTo>
                <a:cubicBezTo>
                  <a:pt x="14817" y="10122"/>
                  <a:pt x="14816" y="10136"/>
                  <a:pt x="14813" y="10150"/>
                </a:cubicBezTo>
                <a:cubicBezTo>
                  <a:pt x="14811" y="10163"/>
                  <a:pt x="14807" y="10177"/>
                  <a:pt x="14801" y="10189"/>
                </a:cubicBezTo>
                <a:cubicBezTo>
                  <a:pt x="14796" y="10202"/>
                  <a:pt x="14790" y="10215"/>
                  <a:pt x="14782" y="10226"/>
                </a:cubicBezTo>
                <a:cubicBezTo>
                  <a:pt x="14774" y="10238"/>
                  <a:pt x="14765" y="10248"/>
                  <a:pt x="14756" y="10258"/>
                </a:cubicBezTo>
                <a:cubicBezTo>
                  <a:pt x="14746" y="10268"/>
                  <a:pt x="14735" y="10277"/>
                  <a:pt x="14723" y="10284"/>
                </a:cubicBezTo>
                <a:cubicBezTo>
                  <a:pt x="14712" y="10292"/>
                  <a:pt x="14700" y="10299"/>
                  <a:pt x="14687" y="10304"/>
                </a:cubicBezTo>
                <a:cubicBezTo>
                  <a:pt x="14674" y="10309"/>
                  <a:pt x="14661" y="10313"/>
                  <a:pt x="14647" y="10316"/>
                </a:cubicBezTo>
                <a:cubicBezTo>
                  <a:pt x="14633" y="10319"/>
                  <a:pt x="14620" y="10320"/>
                  <a:pt x="14606" y="10320"/>
                </a:cubicBezTo>
                <a:lnTo>
                  <a:pt x="211" y="10320"/>
                </a:lnTo>
                <a:cubicBezTo>
                  <a:pt x="198" y="10320"/>
                  <a:pt x="184" y="10319"/>
                  <a:pt x="170" y="10316"/>
                </a:cubicBezTo>
                <a:cubicBezTo>
                  <a:pt x="157" y="10313"/>
                  <a:pt x="143" y="10309"/>
                  <a:pt x="130" y="10304"/>
                </a:cubicBezTo>
                <a:cubicBezTo>
                  <a:pt x="118" y="10299"/>
                  <a:pt x="105" y="10292"/>
                  <a:pt x="94" y="10284"/>
                </a:cubicBezTo>
                <a:cubicBezTo>
                  <a:pt x="82" y="10277"/>
                  <a:pt x="72" y="10268"/>
                  <a:pt x="62" y="10258"/>
                </a:cubicBezTo>
                <a:cubicBezTo>
                  <a:pt x="52" y="10248"/>
                  <a:pt x="43" y="10238"/>
                  <a:pt x="36" y="10226"/>
                </a:cubicBezTo>
                <a:cubicBezTo>
                  <a:pt x="28" y="10215"/>
                  <a:pt x="21" y="10202"/>
                  <a:pt x="16" y="10189"/>
                </a:cubicBezTo>
                <a:cubicBezTo>
                  <a:pt x="11" y="10177"/>
                  <a:pt x="7" y="10163"/>
                  <a:pt x="4" y="10150"/>
                </a:cubicBezTo>
                <a:cubicBezTo>
                  <a:pt x="1" y="10136"/>
                  <a:pt x="0" y="10122"/>
                  <a:pt x="0" y="10108"/>
                </a:cubicBezTo>
                <a:moveTo>
                  <a:pt x="106" y="10108"/>
                </a:moveTo>
                <a:lnTo>
                  <a:pt x="106" y="212"/>
                </a:lnTo>
                <a:cubicBezTo>
                  <a:pt x="106" y="200"/>
                  <a:pt x="106" y="188"/>
                  <a:pt x="108" y="176"/>
                </a:cubicBezTo>
                <a:cubicBezTo>
                  <a:pt x="109" y="164"/>
                  <a:pt x="111" y="152"/>
                  <a:pt x="114" y="141"/>
                </a:cubicBezTo>
                <a:cubicBezTo>
                  <a:pt x="116" y="130"/>
                  <a:pt x="120" y="119"/>
                  <a:pt x="124" y="109"/>
                </a:cubicBezTo>
                <a:cubicBezTo>
                  <a:pt x="127" y="99"/>
                  <a:pt x="132" y="90"/>
                  <a:pt x="137" y="81"/>
                </a:cubicBezTo>
                <a:cubicBezTo>
                  <a:pt x="142" y="73"/>
                  <a:pt x="147" y="65"/>
                  <a:pt x="153" y="58"/>
                </a:cubicBezTo>
                <a:cubicBezTo>
                  <a:pt x="158" y="51"/>
                  <a:pt x="165" y="46"/>
                  <a:pt x="171" y="41"/>
                </a:cubicBezTo>
                <a:cubicBezTo>
                  <a:pt x="177" y="36"/>
                  <a:pt x="184" y="33"/>
                  <a:pt x="191" y="30"/>
                </a:cubicBezTo>
                <a:cubicBezTo>
                  <a:pt x="198" y="28"/>
                  <a:pt x="205" y="27"/>
                  <a:pt x="211" y="27"/>
                </a:cubicBezTo>
                <a:lnTo>
                  <a:pt x="14606" y="27"/>
                </a:lnTo>
                <a:cubicBezTo>
                  <a:pt x="14618" y="27"/>
                  <a:pt x="14630" y="28"/>
                  <a:pt x="14642" y="30"/>
                </a:cubicBezTo>
                <a:cubicBezTo>
                  <a:pt x="14654" y="33"/>
                  <a:pt x="14665" y="36"/>
                  <a:pt x="14677" y="41"/>
                </a:cubicBezTo>
                <a:cubicBezTo>
                  <a:pt x="14688" y="46"/>
                  <a:pt x="14699" y="51"/>
                  <a:pt x="14709" y="58"/>
                </a:cubicBezTo>
                <a:cubicBezTo>
                  <a:pt x="14719" y="65"/>
                  <a:pt x="14728" y="73"/>
                  <a:pt x="14737" y="81"/>
                </a:cubicBezTo>
                <a:cubicBezTo>
                  <a:pt x="14745" y="90"/>
                  <a:pt x="14753" y="99"/>
                  <a:pt x="14760" y="109"/>
                </a:cubicBezTo>
                <a:cubicBezTo>
                  <a:pt x="14767" y="119"/>
                  <a:pt x="14772" y="130"/>
                  <a:pt x="14777" y="141"/>
                </a:cubicBezTo>
                <a:cubicBezTo>
                  <a:pt x="14782" y="152"/>
                  <a:pt x="14785" y="164"/>
                  <a:pt x="14787" y="176"/>
                </a:cubicBezTo>
                <a:cubicBezTo>
                  <a:pt x="14790" y="188"/>
                  <a:pt x="14791" y="200"/>
                  <a:pt x="14791" y="212"/>
                </a:cubicBezTo>
                <a:lnTo>
                  <a:pt x="14791" y="10108"/>
                </a:lnTo>
                <a:cubicBezTo>
                  <a:pt x="14791" y="10121"/>
                  <a:pt x="14790" y="10133"/>
                  <a:pt x="14787" y="10145"/>
                </a:cubicBezTo>
                <a:cubicBezTo>
                  <a:pt x="14785" y="10157"/>
                  <a:pt x="14782" y="10168"/>
                  <a:pt x="14777" y="10179"/>
                </a:cubicBezTo>
                <a:cubicBezTo>
                  <a:pt x="14772" y="10191"/>
                  <a:pt x="14767" y="10201"/>
                  <a:pt x="14760" y="10211"/>
                </a:cubicBezTo>
                <a:cubicBezTo>
                  <a:pt x="14753" y="10222"/>
                  <a:pt x="14745" y="10231"/>
                  <a:pt x="14737" y="10239"/>
                </a:cubicBezTo>
                <a:cubicBezTo>
                  <a:pt x="14728" y="10248"/>
                  <a:pt x="14719" y="10256"/>
                  <a:pt x="14709" y="10262"/>
                </a:cubicBezTo>
                <a:cubicBezTo>
                  <a:pt x="14699" y="10269"/>
                  <a:pt x="14688" y="10275"/>
                  <a:pt x="14677" y="10280"/>
                </a:cubicBezTo>
                <a:cubicBezTo>
                  <a:pt x="14665" y="10284"/>
                  <a:pt x="14654" y="10288"/>
                  <a:pt x="14642" y="10290"/>
                </a:cubicBezTo>
                <a:cubicBezTo>
                  <a:pt x="14630" y="10293"/>
                  <a:pt x="14618" y="10294"/>
                  <a:pt x="14606" y="10294"/>
                </a:cubicBezTo>
                <a:lnTo>
                  <a:pt x="211" y="10294"/>
                </a:lnTo>
                <a:cubicBezTo>
                  <a:pt x="205" y="10294"/>
                  <a:pt x="198" y="10293"/>
                  <a:pt x="191" y="10290"/>
                </a:cubicBezTo>
                <a:cubicBezTo>
                  <a:pt x="184" y="10288"/>
                  <a:pt x="177" y="10284"/>
                  <a:pt x="171" y="10280"/>
                </a:cubicBezTo>
                <a:cubicBezTo>
                  <a:pt x="165" y="10275"/>
                  <a:pt x="158" y="10269"/>
                  <a:pt x="153" y="10262"/>
                </a:cubicBezTo>
                <a:cubicBezTo>
                  <a:pt x="147" y="10256"/>
                  <a:pt x="142" y="10248"/>
                  <a:pt x="137" y="10239"/>
                </a:cubicBezTo>
                <a:cubicBezTo>
                  <a:pt x="132" y="10231"/>
                  <a:pt x="127" y="10222"/>
                  <a:pt x="124" y="10211"/>
                </a:cubicBezTo>
                <a:cubicBezTo>
                  <a:pt x="120" y="10201"/>
                  <a:pt x="116" y="10191"/>
                  <a:pt x="114" y="10179"/>
                </a:cubicBezTo>
                <a:cubicBezTo>
                  <a:pt x="111" y="10168"/>
                  <a:pt x="109" y="10157"/>
                  <a:pt x="108" y="10145"/>
                </a:cubicBezTo>
                <a:cubicBezTo>
                  <a:pt x="106" y="10133"/>
                  <a:pt x="106" y="10121"/>
                  <a:pt x="106" y="10108"/>
                </a:cubicBezTo>
                <a:close/>
              </a:path>
            </a:pathLst>
          </a:custGeom>
          <a:solidFill>
            <a:srgbClr val="00E5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B9BA9C2-980D-3D8E-F082-BB2509B20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51" y="1288583"/>
            <a:ext cx="5586087" cy="5138850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316442D-2FEC-7B37-E0EE-16F885D198B1}"/>
              </a:ext>
            </a:extLst>
          </p:cNvPr>
          <p:cNvSpPr/>
          <p:nvPr/>
        </p:nvSpPr>
        <p:spPr>
          <a:xfrm>
            <a:off x="647654" y="3013001"/>
            <a:ext cx="388656" cy="424469"/>
          </a:xfrm>
          <a:custGeom>
            <a:avLst/>
            <a:gdLst/>
            <a:ahLst/>
            <a:cxnLst/>
            <a:rect l="0" t="0" r="r" b="b"/>
            <a:pathLst>
              <a:path w="398" h="411">
                <a:moveTo>
                  <a:pt x="226" y="26"/>
                </a:moveTo>
                <a:cubicBezTo>
                  <a:pt x="226" y="12"/>
                  <a:pt x="214" y="0"/>
                  <a:pt x="199" y="0"/>
                </a:cubicBezTo>
                <a:cubicBezTo>
                  <a:pt x="185" y="0"/>
                  <a:pt x="173" y="12"/>
                  <a:pt x="173" y="26"/>
                </a:cubicBezTo>
                <a:lnTo>
                  <a:pt x="173" y="212"/>
                </a:lnTo>
                <a:cubicBezTo>
                  <a:pt x="173" y="226"/>
                  <a:pt x="185" y="238"/>
                  <a:pt x="199" y="238"/>
                </a:cubicBezTo>
                <a:cubicBezTo>
                  <a:pt x="214" y="238"/>
                  <a:pt x="226" y="226"/>
                  <a:pt x="226" y="212"/>
                </a:cubicBezTo>
                <a:lnTo>
                  <a:pt x="226" y="26"/>
                </a:lnTo>
                <a:moveTo>
                  <a:pt x="105" y="100"/>
                </a:moveTo>
                <a:cubicBezTo>
                  <a:pt x="117" y="90"/>
                  <a:pt x="118" y="74"/>
                  <a:pt x="109" y="62"/>
                </a:cubicBezTo>
                <a:cubicBezTo>
                  <a:pt x="99" y="51"/>
                  <a:pt x="83" y="50"/>
                  <a:pt x="71" y="59"/>
                </a:cubicBezTo>
                <a:cubicBezTo>
                  <a:pt x="28" y="95"/>
                  <a:pt x="0" y="150"/>
                  <a:pt x="0" y="212"/>
                </a:cubicBezTo>
                <a:cubicBezTo>
                  <a:pt x="0" y="322"/>
                  <a:pt x="89" y="411"/>
                  <a:pt x="199" y="411"/>
                </a:cubicBezTo>
                <a:cubicBezTo>
                  <a:pt x="309" y="411"/>
                  <a:pt x="398" y="322"/>
                  <a:pt x="398" y="212"/>
                </a:cubicBezTo>
                <a:cubicBezTo>
                  <a:pt x="398" y="150"/>
                  <a:pt x="370" y="95"/>
                  <a:pt x="326" y="59"/>
                </a:cubicBezTo>
                <a:cubicBezTo>
                  <a:pt x="315" y="50"/>
                  <a:pt x="298" y="51"/>
                  <a:pt x="289" y="62"/>
                </a:cubicBezTo>
                <a:cubicBezTo>
                  <a:pt x="280" y="74"/>
                  <a:pt x="281" y="90"/>
                  <a:pt x="292" y="100"/>
                </a:cubicBezTo>
                <a:cubicBezTo>
                  <a:pt x="324" y="126"/>
                  <a:pt x="345" y="167"/>
                  <a:pt x="345" y="212"/>
                </a:cubicBezTo>
                <a:cubicBezTo>
                  <a:pt x="345" y="293"/>
                  <a:pt x="280" y="358"/>
                  <a:pt x="199" y="358"/>
                </a:cubicBezTo>
                <a:cubicBezTo>
                  <a:pt x="118" y="358"/>
                  <a:pt x="53" y="293"/>
                  <a:pt x="53" y="212"/>
                </a:cubicBezTo>
                <a:cubicBezTo>
                  <a:pt x="53" y="167"/>
                  <a:pt x="73" y="126"/>
                  <a:pt x="105" y="10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A4A6546-5EF8-3687-3887-88214AB6E0F2}"/>
                  </a:ext>
                </a:extLst>
              </p14:cNvPr>
              <p14:cNvContentPartPr/>
              <p14:nvPr/>
            </p14:nvContentPartPr>
            <p14:xfrm>
              <a:off x="6808009" y="4189820"/>
              <a:ext cx="1369800" cy="11530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A4A6546-5EF8-3687-3887-88214AB6E0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889" y="4183700"/>
                <a:ext cx="1382040" cy="11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500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96069-40FB-E77F-BBE6-CEFA7AF7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2BB65B0B-86A1-4EDF-815A-AE98536DF518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CF7E9EDB-77E5-DBA9-FF1D-E8E9B49ECEF5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012F2F9E-CEFD-3B40-3198-7FEDE5D64B2C}"/>
              </a:ext>
            </a:extLst>
          </p:cNvPr>
          <p:cNvGrpSpPr/>
          <p:nvPr/>
        </p:nvGrpSpPr>
        <p:grpSpPr>
          <a:xfrm>
            <a:off x="375735" y="1018284"/>
            <a:ext cx="2527263" cy="689530"/>
            <a:chOff x="-5014114" y="-12519048"/>
            <a:chExt cx="5305906" cy="3429007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FB0F50A0-92A3-CEA7-EB6B-5EE21219ACBE}"/>
                </a:ext>
              </a:extLst>
            </p:cNvPr>
            <p:cNvSpPr/>
            <p:nvPr/>
          </p:nvSpPr>
          <p:spPr>
            <a:xfrm>
              <a:off x="-4956960" y="-12519048"/>
              <a:ext cx="5248752" cy="312639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Regular"/>
                </a:rPr>
                <a:t>实验工作原理：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AFE65441-4EA4-2C73-F4EA-48B58EC1E03A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5B0DE8AF-0D7C-B2AC-6F17-2838B3BDF4FA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D6055912-60C4-8135-0ED7-27EB85FFEEAC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81156F-1B56-191A-ED1E-7C7C73C0C261}"/>
              </a:ext>
            </a:extLst>
          </p:cNvPr>
          <p:cNvSpPr txBox="1"/>
          <p:nvPr/>
        </p:nvSpPr>
        <p:spPr>
          <a:xfrm>
            <a:off x="1484313" y="1829637"/>
            <a:ext cx="2188089" cy="326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1500"/>
              </a:spcBef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继电器硬件原理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75E9CE-ADDD-8757-BE41-B391E785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78" y="1565278"/>
            <a:ext cx="5514050" cy="43490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E48A73-21D2-651B-B6A3-6EE14C40B80A}"/>
              </a:ext>
            </a:extLst>
          </p:cNvPr>
          <p:cNvSpPr txBox="1"/>
          <p:nvPr/>
        </p:nvSpPr>
        <p:spPr>
          <a:xfrm>
            <a:off x="430178" y="3228191"/>
            <a:ext cx="4815095" cy="1634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0" i="0" dirty="0" err="1">
                <a:solidFill>
                  <a:srgbClr val="000000"/>
                </a:solidFill>
                <a:effectLst/>
              </a:rPr>
              <a:t>HAL_GPIO_WritePin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(GPIOG, GPIO_PIN_8, GPIO_PIN_SET)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：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PG8 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输出高电平→三极管截止→继电器线圈失电→断开；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0" i="0" dirty="0" err="1">
                <a:solidFill>
                  <a:srgbClr val="000000"/>
                </a:solidFill>
                <a:effectLst/>
              </a:rPr>
              <a:t>HAL_GPIO_WritePin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(GPIOG, GPIO_PIN_8, GPIO_PIN_RESET)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：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PG8 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输出低电平→三极管导通→继电器线圈得电→吸合；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4DCD06-B28B-9A09-AC76-B86D53341C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8667"/>
          <a:stretch>
            <a:fillRect/>
          </a:stretch>
        </p:blipFill>
        <p:spPr>
          <a:xfrm>
            <a:off x="1309982" y="2623049"/>
            <a:ext cx="3658196" cy="2643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3C4FEC-94D8-CB41-868C-D20C70E6F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54" y="5011255"/>
            <a:ext cx="6333396" cy="11440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956C91-2C1E-C201-0C2E-2F93F6BD0FAE}"/>
              </a:ext>
            </a:extLst>
          </p:cNvPr>
          <p:cNvSpPr txBox="1"/>
          <p:nvPr/>
        </p:nvSpPr>
        <p:spPr>
          <a:xfrm>
            <a:off x="4161476" y="25705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引脚</a:t>
            </a:r>
          </a:p>
        </p:txBody>
      </p:sp>
    </p:spTree>
    <p:extLst>
      <p:ext uri="{BB962C8B-B14F-4D97-AF65-F5344CB8AC3E}">
        <p14:creationId xmlns:p14="http://schemas.microsoft.com/office/powerpoint/2010/main" val="171891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DC0E3-6793-3504-8827-9C76FF5B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矩形 3">
            <a:extLst>
              <a:ext uri="{FF2B5EF4-FFF2-40B4-BE49-F238E27FC236}">
                <a16:creationId xmlns:a16="http://schemas.microsoft.com/office/drawing/2014/main" id="{E7C0E54E-5B28-AEB8-E5C1-DD087CFCD3AA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E03D37D9-A3D6-B810-D717-05A6F2508995}"/>
              </a:ext>
            </a:extLst>
          </p:cNvPr>
          <p:cNvGrpSpPr/>
          <p:nvPr/>
        </p:nvGrpSpPr>
        <p:grpSpPr>
          <a:xfrm>
            <a:off x="375735" y="1018284"/>
            <a:ext cx="2527263" cy="689530"/>
            <a:chOff x="-5014114" y="-12519048"/>
            <a:chExt cx="5305906" cy="3429007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F8DA19DA-491C-3DEC-EF0E-9F557F5C138B}"/>
                </a:ext>
              </a:extLst>
            </p:cNvPr>
            <p:cNvSpPr/>
            <p:nvPr/>
          </p:nvSpPr>
          <p:spPr>
            <a:xfrm>
              <a:off x="-4956960" y="-12519048"/>
              <a:ext cx="5248752" cy="312639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Regular"/>
                </a:rPr>
                <a:t>实验工作原理：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76CB86C2-5CC2-DF57-C05F-84E6A88CBF5E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B024AFC1-42BD-6FEB-BF13-384C66AFC64A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45638AB9-D7ED-536B-6AF0-B977F0586946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8DA8EA-697C-BA62-999C-85B27591CA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7514"/>
          <a:stretch>
            <a:fillRect/>
          </a:stretch>
        </p:blipFill>
        <p:spPr>
          <a:xfrm>
            <a:off x="760012" y="2752419"/>
            <a:ext cx="2330321" cy="2647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ACC042-1566-A349-39E6-887996464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310" y="1057601"/>
            <a:ext cx="2552700" cy="876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C899D4-F13E-636D-5B03-3FBE6A940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963" y="2019587"/>
            <a:ext cx="2857500" cy="22002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4FEDE0-C063-9517-C684-30988DC2F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213" y="2871179"/>
            <a:ext cx="2771775" cy="35718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FA1AB2-5E0F-2AEC-59D7-66CEC7CB8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5965" y="4059480"/>
            <a:ext cx="2409825" cy="243840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71C3ADB-2C15-EF02-5C62-B9F675276AD3}"/>
              </a:ext>
            </a:extLst>
          </p:cNvPr>
          <p:cNvCxnSpPr/>
          <p:nvPr/>
        </p:nvCxnSpPr>
        <p:spPr>
          <a:xfrm flipV="1">
            <a:off x="1854200" y="1862667"/>
            <a:ext cx="1651000" cy="118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E51C944-5155-DAA9-44A3-2085004CE703}"/>
              </a:ext>
            </a:extLst>
          </p:cNvPr>
          <p:cNvCxnSpPr/>
          <p:nvPr/>
        </p:nvCxnSpPr>
        <p:spPr>
          <a:xfrm flipV="1">
            <a:off x="1540933" y="3048000"/>
            <a:ext cx="41910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8E4634D-F54E-8BCF-5AEA-9FC157990226}"/>
              </a:ext>
            </a:extLst>
          </p:cNvPr>
          <p:cNvCxnSpPr/>
          <p:nvPr/>
        </p:nvCxnSpPr>
        <p:spPr>
          <a:xfrm>
            <a:off x="2082800" y="3869267"/>
            <a:ext cx="6697133" cy="54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E73DE69-D326-BD7C-32E0-A6FF8F2B0F52}"/>
              </a:ext>
            </a:extLst>
          </p:cNvPr>
          <p:cNvCxnSpPr/>
          <p:nvPr/>
        </p:nvCxnSpPr>
        <p:spPr>
          <a:xfrm>
            <a:off x="1473200" y="4309533"/>
            <a:ext cx="1718733" cy="72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D0AAFA0-2BCD-E0F9-BA1D-C5B5AFB13A90}"/>
              </a:ext>
            </a:extLst>
          </p:cNvPr>
          <p:cNvSpPr txBox="1"/>
          <p:nvPr/>
        </p:nvSpPr>
        <p:spPr>
          <a:xfrm>
            <a:off x="2349000" y="21590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驱动程序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F54A52-355D-D3E6-BC04-DB13774A6BAA}"/>
              </a:ext>
            </a:extLst>
          </p:cNvPr>
          <p:cNvSpPr txBox="1"/>
          <p:nvPr/>
        </p:nvSpPr>
        <p:spPr>
          <a:xfrm>
            <a:off x="3432672" y="30511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头文件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415DBEA6-0AF1-6DA3-0F2A-417D0C12C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790" y="4093562"/>
            <a:ext cx="26637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汇编程序及编译结果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EF22F2-D72B-CB67-3AD8-F6692C1921CC}"/>
              </a:ext>
            </a:extLst>
          </p:cNvPr>
          <p:cNvSpPr txBox="1"/>
          <p:nvPr/>
        </p:nvSpPr>
        <p:spPr>
          <a:xfrm>
            <a:off x="1896341" y="4627195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C</a:t>
            </a:r>
            <a:r>
              <a:rPr lang="zh-CN" altLang="en-US" dirty="0">
                <a:highlight>
                  <a:srgbClr val="FFFF00"/>
                </a:highlight>
              </a:rPr>
              <a:t>语言源程序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A38C4BE-4899-5FCA-94A7-0FAEDFA4CF70}"/>
              </a:ext>
            </a:extLst>
          </p:cNvPr>
          <p:cNvSpPr txBox="1"/>
          <p:nvPr/>
        </p:nvSpPr>
        <p:spPr>
          <a:xfrm>
            <a:off x="440394" y="257509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实验工程文件夹</a:t>
            </a:r>
          </a:p>
        </p:txBody>
      </p:sp>
    </p:spTree>
    <p:extLst>
      <p:ext uri="{BB962C8B-B14F-4D97-AF65-F5344CB8AC3E}">
        <p14:creationId xmlns:p14="http://schemas.microsoft.com/office/powerpoint/2010/main" val="246436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1923-C3EE-20D6-B963-EB020460F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C365ECC9-6C35-67E0-A26C-1C1B26D3EBE9}"/>
              </a:ext>
            </a:extLst>
          </p:cNvPr>
          <p:cNvSpPr/>
          <p:nvPr/>
        </p:nvSpPr>
        <p:spPr>
          <a:xfrm>
            <a:off x="369617" y="1606905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2CF88575-5EFB-C0FC-7754-D929FF99D0A9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E39F15AE-0867-E7B0-11B0-D0F1812AD9D2}"/>
              </a:ext>
            </a:extLst>
          </p:cNvPr>
          <p:cNvGrpSpPr/>
          <p:nvPr/>
        </p:nvGrpSpPr>
        <p:grpSpPr>
          <a:xfrm>
            <a:off x="375735" y="1018284"/>
            <a:ext cx="2527263" cy="689530"/>
            <a:chOff x="-5014114" y="-12519048"/>
            <a:chExt cx="5305906" cy="3429007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AF31F068-1B09-A565-C0C9-4721A564C3DC}"/>
                </a:ext>
              </a:extLst>
            </p:cNvPr>
            <p:cNvSpPr/>
            <p:nvPr/>
          </p:nvSpPr>
          <p:spPr>
            <a:xfrm>
              <a:off x="-4956960" y="-12519048"/>
              <a:ext cx="5248752" cy="312639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Regular"/>
                </a:rPr>
                <a:t>实验工作原理：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A86AA5F9-51FE-9B6F-BD47-CAE5A0571876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0A92AB28-280A-CD8C-8CD2-63A3582106EA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B29AB68E-3B86-62F2-3E98-F3E05D4AFB72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FF79E9-52A1-398A-5E27-8C8EB0E04AD1}"/>
              </a:ext>
            </a:extLst>
          </p:cNvPr>
          <p:cNvSpPr txBox="1"/>
          <p:nvPr/>
        </p:nvSpPr>
        <p:spPr>
          <a:xfrm>
            <a:off x="6505520" y="1260485"/>
            <a:ext cx="2714680" cy="326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1500"/>
              </a:spcBef>
              <a:buNone/>
            </a:pPr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Inter"/>
              </a:rPr>
              <a:t>主要文件的依赖关系</a:t>
            </a:r>
            <a:endParaRPr lang="zh-CN" altLang="en-US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Inter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31C53B-6E06-1C0B-C54A-16F96BBE9707}"/>
              </a:ext>
            </a:extLst>
          </p:cNvPr>
          <p:cNvSpPr txBox="1"/>
          <p:nvPr/>
        </p:nvSpPr>
        <p:spPr>
          <a:xfrm>
            <a:off x="375735" y="2503154"/>
            <a:ext cx="3904480" cy="394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0" i="0" dirty="0" err="1">
                <a:solidFill>
                  <a:srgbClr val="000000"/>
                </a:solidFill>
                <a:effectLst/>
              </a:rPr>
              <a:t>main.c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：整合业务逻辑（初始化、串口中断启动、指令解析、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GPIO 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控制）；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0" i="0" dirty="0" err="1">
                <a:solidFill>
                  <a:srgbClr val="000000"/>
                </a:solidFill>
                <a:effectLst/>
              </a:rPr>
              <a:t>gpio.c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：初始化 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GPIOG_PIN_8 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为推挽输出，提供继电器控制的硬件接口；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0" i="0" dirty="0" err="1">
                <a:solidFill>
                  <a:srgbClr val="000000"/>
                </a:solidFill>
                <a:effectLst/>
              </a:rPr>
              <a:t>usart.c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：配置 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USART1 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参数（波特率、模式），初始化串口引脚（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PA9=TX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PA10=RX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）及中断；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</a:rPr>
              <a:t>stm32f4xx_it.c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：实现中断服务函数转发（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USART1_IRQHandler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调用</a:t>
            </a:r>
            <a:r>
              <a:rPr lang="en-US" altLang="zh-CN" b="0" i="0" dirty="0" err="1">
                <a:solidFill>
                  <a:srgbClr val="000000"/>
                </a:solidFill>
                <a:effectLst/>
              </a:rPr>
              <a:t>HAL_UART_IRQHandler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）；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</a:rPr>
              <a:t>system_stm32f4xx.c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：初始化系统时钟、内存（如外部 </a:t>
            </a:r>
            <a:r>
              <a:rPr lang="en-US" altLang="zh-CN" b="0" i="0" dirty="0">
                <a:solidFill>
                  <a:srgbClr val="000000"/>
                </a:solidFill>
                <a:effectLst/>
              </a:rPr>
              <a:t>SRAM/SDRAM</a:t>
            </a:r>
            <a:r>
              <a:rPr lang="zh-CN" altLang="en-US" b="0" i="0" dirty="0">
                <a:solidFill>
                  <a:srgbClr val="000000"/>
                </a:solidFill>
                <a:effectLst/>
              </a:rPr>
              <a:t>），为外设提供时钟基础。</a:t>
            </a:r>
          </a:p>
        </p:txBody>
      </p:sp>
      <p:cxnSp>
        <p:nvCxnSpPr>
          <p:cNvPr id="2" name="直接连接符 30">
            <a:extLst>
              <a:ext uri="{FF2B5EF4-FFF2-40B4-BE49-F238E27FC236}">
                <a16:creationId xmlns:a16="http://schemas.microsoft.com/office/drawing/2014/main" id="{0750DE91-2277-77B8-EE81-52DF2CB59D0D}"/>
              </a:ext>
            </a:extLst>
          </p:cNvPr>
          <p:cNvCxnSpPr/>
          <p:nvPr/>
        </p:nvCxnSpPr>
        <p:spPr>
          <a:xfrm>
            <a:off x="246749" y="1673573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D4BA6C1-F674-2ECB-6B82-AE0A3AB3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82" y="2086930"/>
            <a:ext cx="7258010" cy="38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5567B-05DA-3399-3657-AD4FC63C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0A348D88-5670-B626-FA8D-2D163AC673D4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674CB577-7F71-38FE-F029-562476F90C23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CEF32ED3-73B6-B225-3632-8BEE80511EDB}"/>
              </a:ext>
            </a:extLst>
          </p:cNvPr>
          <p:cNvGrpSpPr/>
          <p:nvPr/>
        </p:nvGrpSpPr>
        <p:grpSpPr>
          <a:xfrm>
            <a:off x="375736" y="1018283"/>
            <a:ext cx="2693486" cy="628652"/>
            <a:chOff x="-5014114" y="-12519046"/>
            <a:chExt cx="6932479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CCACFDBC-FBDD-370F-CA1E-674B117D654D}"/>
                </a:ext>
              </a:extLst>
            </p:cNvPr>
            <p:cNvSpPr/>
            <p:nvPr/>
          </p:nvSpPr>
          <p:spPr>
            <a:xfrm>
              <a:off x="-4956962" y="-12519046"/>
              <a:ext cx="6875327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ea typeface="思源黑体 CN Regular"/>
                </a:rPr>
                <a:t>实验工作原理：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28BD2833-2957-A9D4-355A-638CBDD85290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3B2D9987-B52C-B9E6-10F3-42C82B12CFDF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030F291B-0613-927F-AA71-FB037D3B7CCC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06F14D-4E4A-833D-2022-13B4E59520CF}"/>
              </a:ext>
            </a:extLst>
          </p:cNvPr>
          <p:cNvSpPr txBox="1"/>
          <p:nvPr/>
        </p:nvSpPr>
        <p:spPr>
          <a:xfrm>
            <a:off x="5244002" y="1202116"/>
            <a:ext cx="609452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25"/>
              </a:lnSpc>
              <a:spcBef>
                <a:spcPts val="1013"/>
              </a:spcBef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核心文件代码解析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3036E7-8C6F-A1AE-C7A7-DBA3D23FBE0A}"/>
              </a:ext>
            </a:extLst>
          </p:cNvPr>
          <p:cNvSpPr txBox="1"/>
          <p:nvPr/>
        </p:nvSpPr>
        <p:spPr>
          <a:xfrm>
            <a:off x="7149359" y="1245953"/>
            <a:ext cx="974677" cy="332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900"/>
              </a:spcBef>
              <a:buNone/>
            </a:pPr>
            <a:r>
              <a:rPr lang="en-US" altLang="zh-CN" b="1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main.c</a:t>
            </a:r>
            <a:endParaRPr lang="zh-CN" altLang="en-US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Inter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A06406-E774-5911-AADA-30B695F4C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230" y="1770412"/>
            <a:ext cx="6660394" cy="30188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6EA796-A826-1463-494E-70ADE817A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555" y="5122015"/>
            <a:ext cx="7531630" cy="109971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5FADB94-6ABC-3D74-BD21-AC377111CB24}"/>
              </a:ext>
            </a:extLst>
          </p:cNvPr>
          <p:cNvSpPr txBox="1"/>
          <p:nvPr/>
        </p:nvSpPr>
        <p:spPr>
          <a:xfrm>
            <a:off x="2055196" y="3059668"/>
            <a:ext cx="118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初始化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E48C5B-8216-2C96-11B8-AD365F5DA239}"/>
              </a:ext>
            </a:extLst>
          </p:cNvPr>
          <p:cNvSpPr txBox="1"/>
          <p:nvPr/>
        </p:nvSpPr>
        <p:spPr>
          <a:xfrm>
            <a:off x="375734" y="5130658"/>
            <a:ext cx="3641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主循环</a:t>
            </a:r>
            <a:endParaRPr lang="en-US" altLang="zh-CN" b="1" i="0" dirty="0">
              <a:solidFill>
                <a:srgbClr val="000000"/>
              </a:solidFill>
              <a:effectLst/>
              <a:latin typeface="Inter"/>
            </a:endParaRPr>
          </a:p>
          <a:p>
            <a:r>
              <a:rPr lang="zh-CN" altLang="en-US" b="1" dirty="0"/>
              <a:t>启动串口中断接收模式</a:t>
            </a:r>
            <a:r>
              <a:rPr lang="zh-CN" altLang="en-US" dirty="0"/>
              <a:t>：当串口收到 </a:t>
            </a:r>
            <a:r>
              <a:rPr lang="en-US" altLang="zh-CN" dirty="0"/>
              <a:t>2 </a:t>
            </a:r>
            <a:r>
              <a:rPr lang="zh-CN" altLang="en-US" dirty="0"/>
              <a:t>字节数据后，会自动触发中断，执行接收完成回调函数</a:t>
            </a:r>
          </a:p>
        </p:txBody>
      </p:sp>
      <p:cxnSp>
        <p:nvCxnSpPr>
          <p:cNvPr id="15" name="直接连接符 30">
            <a:extLst>
              <a:ext uri="{FF2B5EF4-FFF2-40B4-BE49-F238E27FC236}">
                <a16:creationId xmlns:a16="http://schemas.microsoft.com/office/drawing/2014/main" id="{85A8AB90-95C3-5104-C848-3869913A9C05}"/>
              </a:ext>
            </a:extLst>
          </p:cNvPr>
          <p:cNvCxnSpPr/>
          <p:nvPr/>
        </p:nvCxnSpPr>
        <p:spPr>
          <a:xfrm>
            <a:off x="246749" y="1673573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86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F839D-CCFE-8FA0-45AC-159AC9CE8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C60DE202-C3F5-42E4-A5CE-4E1A5B078A7F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56E6952B-91B9-E3E9-7F48-B75953A0125E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40B17A81-CC6E-6751-47CB-A6C019FDE98D}"/>
              </a:ext>
            </a:extLst>
          </p:cNvPr>
          <p:cNvGrpSpPr/>
          <p:nvPr/>
        </p:nvGrpSpPr>
        <p:grpSpPr>
          <a:xfrm>
            <a:off x="375736" y="1018283"/>
            <a:ext cx="2693486" cy="628652"/>
            <a:chOff x="-5014114" y="-12519046"/>
            <a:chExt cx="6932479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2A4DFFEC-6CE4-87F2-1665-99100C42ED19}"/>
                </a:ext>
              </a:extLst>
            </p:cNvPr>
            <p:cNvSpPr/>
            <p:nvPr/>
          </p:nvSpPr>
          <p:spPr>
            <a:xfrm>
              <a:off x="-4956962" y="-12519046"/>
              <a:ext cx="6875327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ea typeface="思源黑体 CN Regular"/>
                </a:rPr>
                <a:t>实验工作原理：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271E0EAF-9C4C-EA3F-447B-122537526083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42F65E36-D976-912D-223E-C6F480AE7AC7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469DF901-ACB4-4270-C6B0-F3BBBF6893DE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0C5D41-3B0B-643E-F7C3-9C873D7EE8A8}"/>
              </a:ext>
            </a:extLst>
          </p:cNvPr>
          <p:cNvSpPr txBox="1"/>
          <p:nvPr/>
        </p:nvSpPr>
        <p:spPr>
          <a:xfrm>
            <a:off x="5244002" y="1202116"/>
            <a:ext cx="609452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25"/>
              </a:lnSpc>
              <a:spcBef>
                <a:spcPts val="1013"/>
              </a:spcBef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核心文件代码解析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091C24-8B1E-BEA8-A115-2344875FF47A}"/>
              </a:ext>
            </a:extLst>
          </p:cNvPr>
          <p:cNvSpPr txBox="1"/>
          <p:nvPr/>
        </p:nvSpPr>
        <p:spPr>
          <a:xfrm>
            <a:off x="7149359" y="1245953"/>
            <a:ext cx="974677" cy="332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900"/>
              </a:spcBef>
              <a:buNone/>
            </a:pPr>
            <a:r>
              <a:rPr lang="en-US" altLang="zh-CN" b="1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main.c</a:t>
            </a:r>
            <a:endParaRPr lang="zh-CN" altLang="en-US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Inte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FFAF4E-CB22-893D-758C-D240EBB5DAC5}"/>
              </a:ext>
            </a:extLst>
          </p:cNvPr>
          <p:cNvSpPr txBox="1"/>
          <p:nvPr/>
        </p:nvSpPr>
        <p:spPr>
          <a:xfrm>
            <a:off x="2055196" y="3059668"/>
            <a:ext cx="1864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系统时钟配置</a:t>
            </a:r>
            <a:endParaRPr lang="zh-CN" altLang="en-US" dirty="0"/>
          </a:p>
        </p:txBody>
      </p:sp>
      <p:cxnSp>
        <p:nvCxnSpPr>
          <p:cNvPr id="6" name="直接连接符 30">
            <a:extLst>
              <a:ext uri="{FF2B5EF4-FFF2-40B4-BE49-F238E27FC236}">
                <a16:creationId xmlns:a16="http://schemas.microsoft.com/office/drawing/2014/main" id="{A44AD023-F389-6D72-6264-11B98069D82A}"/>
              </a:ext>
            </a:extLst>
          </p:cNvPr>
          <p:cNvCxnSpPr/>
          <p:nvPr/>
        </p:nvCxnSpPr>
        <p:spPr>
          <a:xfrm>
            <a:off x="246749" y="1673573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F92881B-1A83-CB02-77EF-5DE2DD02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237" y="1708751"/>
            <a:ext cx="6018472" cy="47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C4B77-2A65-D4DB-7015-EE4F5C201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205A6A42-3049-C8C5-C23E-EBAD4571CF98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19EB7987-2062-5DE4-75A7-D72822962347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64077361-C450-BC3D-A103-C9EECB5E1F8A}"/>
              </a:ext>
            </a:extLst>
          </p:cNvPr>
          <p:cNvGrpSpPr/>
          <p:nvPr/>
        </p:nvGrpSpPr>
        <p:grpSpPr>
          <a:xfrm>
            <a:off x="375736" y="1018283"/>
            <a:ext cx="2693486" cy="628652"/>
            <a:chOff x="-5014114" y="-12519046"/>
            <a:chExt cx="6932479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75861F98-50E4-3675-4827-54704AE14EBE}"/>
                </a:ext>
              </a:extLst>
            </p:cNvPr>
            <p:cNvSpPr/>
            <p:nvPr/>
          </p:nvSpPr>
          <p:spPr>
            <a:xfrm>
              <a:off x="-4956962" y="-12519046"/>
              <a:ext cx="6875327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ea typeface="思源黑体 CN Regular"/>
                </a:rPr>
                <a:t>实验工作原理：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F0456455-9E48-AC90-5AFE-1C60883C035C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8FC73D2D-B066-3DA3-EACB-511ED548E848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7028DB83-C88C-160E-B437-78B43436AEB8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22CD4A-A75C-0C96-BD6B-E759EAE59ECC}"/>
              </a:ext>
            </a:extLst>
          </p:cNvPr>
          <p:cNvSpPr txBox="1"/>
          <p:nvPr/>
        </p:nvSpPr>
        <p:spPr>
          <a:xfrm>
            <a:off x="5244002" y="1202116"/>
            <a:ext cx="609452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25"/>
              </a:lnSpc>
              <a:spcBef>
                <a:spcPts val="1013"/>
              </a:spcBef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核心文件代码解析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9398B9-9E15-1DDE-CEA4-628EC888BE08}"/>
              </a:ext>
            </a:extLst>
          </p:cNvPr>
          <p:cNvSpPr txBox="1"/>
          <p:nvPr/>
        </p:nvSpPr>
        <p:spPr>
          <a:xfrm>
            <a:off x="7149359" y="1245953"/>
            <a:ext cx="974677" cy="332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900"/>
              </a:spcBef>
              <a:buNone/>
            </a:pPr>
            <a:r>
              <a:rPr lang="en-US" altLang="zh-CN" b="1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"/>
              </a:rPr>
              <a:t>main.c</a:t>
            </a:r>
            <a:endParaRPr lang="zh-CN" altLang="en-US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Inte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F29D6A-5B6A-EE34-E6AA-7A3B7FB95104}"/>
              </a:ext>
            </a:extLst>
          </p:cNvPr>
          <p:cNvSpPr txBox="1"/>
          <p:nvPr/>
        </p:nvSpPr>
        <p:spPr>
          <a:xfrm>
            <a:off x="1125020" y="2567873"/>
            <a:ext cx="388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将</a:t>
            </a:r>
            <a:r>
              <a:rPr lang="en-US" altLang="zh-CN" b="1" i="0" dirty="0" err="1">
                <a:solidFill>
                  <a:srgbClr val="000000"/>
                </a:solidFill>
                <a:effectLst/>
                <a:latin typeface="Inter"/>
              </a:rPr>
              <a:t>printf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输出重定向到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USART1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F2EF2E-A25E-092F-5C49-7BF094498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25" y="3762054"/>
            <a:ext cx="6584202" cy="25559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AA004F-B68C-6941-C05E-894C0A4CE19F}"/>
              </a:ext>
            </a:extLst>
          </p:cNvPr>
          <p:cNvSpPr txBox="1"/>
          <p:nvPr/>
        </p:nvSpPr>
        <p:spPr>
          <a:xfrm>
            <a:off x="1644780" y="5015424"/>
            <a:ext cx="609600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b="1" i="0" dirty="0">
                <a:solidFill>
                  <a:srgbClr val="111133"/>
                </a:solidFill>
                <a:effectLst/>
                <a:latin typeface="-apple-system"/>
              </a:rPr>
              <a:t>串口接收回调函数</a:t>
            </a:r>
          </a:p>
        </p:txBody>
      </p:sp>
      <p:cxnSp>
        <p:nvCxnSpPr>
          <p:cNvPr id="12" name="直接连接符 30">
            <a:extLst>
              <a:ext uri="{FF2B5EF4-FFF2-40B4-BE49-F238E27FC236}">
                <a16:creationId xmlns:a16="http://schemas.microsoft.com/office/drawing/2014/main" id="{56E05390-E873-3B30-ED47-CF8CD247223D}"/>
              </a:ext>
            </a:extLst>
          </p:cNvPr>
          <p:cNvCxnSpPr/>
          <p:nvPr/>
        </p:nvCxnSpPr>
        <p:spPr>
          <a:xfrm>
            <a:off x="246749" y="1673573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0971609-FA8F-5A02-3E1C-D4425B0C30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93"/>
          <a:stretch>
            <a:fillRect/>
          </a:stretch>
        </p:blipFill>
        <p:spPr>
          <a:xfrm>
            <a:off x="4235236" y="2121268"/>
            <a:ext cx="7470009" cy="14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633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Y3ZjY2ZDIwMzliNTMxYzNmNTM0NDdhZjhiYjg0ODgifQ=="/>
</p:tagLst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599</Words>
  <Application>Microsoft Office PowerPoint</Application>
  <PresentationFormat>宽屏</PresentationFormat>
  <Paragraphs>81</Paragraphs>
  <Slides>17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思源黑体 CN Regular</vt:lpstr>
      <vt:lpstr>Times New Roman</vt:lpstr>
      <vt:lpstr>-apple-system</vt:lpstr>
      <vt:lpstr>思源黑体 CN Light</vt:lpstr>
      <vt:lpstr>思源黑体 CN Medium</vt:lpstr>
      <vt:lpstr>Inter</vt:lpstr>
      <vt:lpstr>Noto Sans SC</vt:lpstr>
      <vt:lpstr>Calibri</vt:lpstr>
      <vt:lpstr>Arial</vt:lpstr>
      <vt:lpstr>思源黑体 CN Bold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一涵 苏</cp:lastModifiedBy>
  <cp:revision>32</cp:revision>
  <dcterms:created xsi:type="dcterms:W3CDTF">2024-06-01T03:12:47Z</dcterms:created>
  <dcterms:modified xsi:type="dcterms:W3CDTF">2025-12-02T15:25:17Z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51a8f69d03f9450da727c2218f56a824_23</vt:lpwstr>
  </property>
  <property fmtid="{D5CDD505-2E9C-101B-9397-08002B2CF9AE}" pid="3" name="KSOProductBuildVer">
    <vt:lpwstr>2052-12.1.0.16929</vt:lpwstr>
  </property>
</Properties>
</file>